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5240000" cy="8572500"/>
  <p:notesSz cx="6858000" cy="9144000"/>
  <p:embeddedFontLst>
    <p:embeddedFont>
      <p:font typeface="Barlow" panose="020B0604020202020204" charset="-94"/>
      <p:regular r:id="rId24"/>
    </p:embeddedFont>
    <p:embeddedFont>
      <p:font typeface="Paytone One" panose="020B0604020202020204" charset="-94"/>
      <p:regular r:id="rId25"/>
    </p:embeddedFont>
    <p:embeddedFont>
      <p:font typeface="Lora" panose="020B0604020202020204" charset="-94"/>
      <p:regular r:id="rId26"/>
    </p:embeddedFont>
    <p:embeddedFont>
      <p:font typeface="Open Sans Bold" panose="020B0604020202020204" charset="0"/>
      <p:regular r:id="rId27"/>
    </p:embeddedFont>
    <p:embeddedFont>
      <p:font typeface="Arimo Bold" panose="020B0604020202020204" charset="0"/>
      <p:regular r:id="rId28"/>
    </p:embeddedFont>
    <p:embeddedFont>
      <p:font typeface="Batangas" panose="020B0604020202020204" charset="-94"/>
      <p:regular r:id="rId29"/>
    </p:embeddedFont>
    <p:embeddedFont>
      <p:font typeface="Roboto Bold" panose="020B0604020202020204" charset="0"/>
      <p:regular r:id="rId30"/>
    </p:embeddedFont>
    <p:embeddedFont>
      <p:font typeface="TT Rounds Condensed" panose="020B0604020202020204" charset="-94"/>
      <p:regular r:id="rId31"/>
    </p:embeddedFont>
    <p:embeddedFont>
      <p:font typeface="Open Sans" panose="020B0604020202020204" charset="0"/>
      <p:regular r:id="rId32"/>
    </p:embeddedFont>
    <p:embeddedFont>
      <p:font typeface="Open Sans Bold Italics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</p:embeddedFont>
    <p:embeddedFont>
      <p:font typeface="Montserrat Bold" panose="020B0604020202020204" charset="-94"/>
      <p:regular r:id="rId39"/>
    </p:embeddedFont>
    <p:embeddedFont>
      <p:font typeface="Lora Bold" panose="020B0604020202020204" charset="-94"/>
      <p:regular r:id="rId40"/>
    </p:embeddedFont>
    <p:embeddedFont>
      <p:font typeface="Times New Roman Bold" panose="020B0604020202020204" charset="-94"/>
      <p:regular r:id="rId41"/>
    </p:embeddedFont>
    <p:embeddedFont>
      <p:font typeface="Barlow Bold" panose="020B0604020202020204" charset="-94"/>
      <p:regular r:id="rId42"/>
    </p:embeddedFont>
    <p:embeddedFont>
      <p:font typeface="Lato" panose="020F0502020204030203" pitchFamily="34" charset="-94"/>
      <p:regular r:id="rId43"/>
    </p:embeddedFont>
    <p:embeddedFont>
      <p:font typeface="Antonio" panose="020B0604020202020204" charset="-94"/>
      <p:regular r:id="rId44"/>
    </p:embeddedFont>
    <p:embeddedFont>
      <p:font typeface="Arimo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6.png"/><Relationship Id="rId18" Type="http://schemas.openxmlformats.org/officeDocument/2006/relationships/image" Target="../media/image46.svg"/><Relationship Id="rId26" Type="http://schemas.openxmlformats.org/officeDocument/2006/relationships/image" Target="../media/image54.svg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40.svg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5.png"/><Relationship Id="rId24" Type="http://schemas.openxmlformats.org/officeDocument/2006/relationships/image" Target="../media/image52.sv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image" Target="../media/image38.svg"/><Relationship Id="rId19" Type="http://schemas.openxmlformats.org/officeDocument/2006/relationships/image" Target="../media/image29.png"/><Relationship Id="rId4" Type="http://schemas.openxmlformats.org/officeDocument/2006/relationships/image" Target="../media/image32.svg"/><Relationship Id="rId9" Type="http://schemas.openxmlformats.org/officeDocument/2006/relationships/image" Target="../media/image24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6.png"/><Relationship Id="rId18" Type="http://schemas.openxmlformats.org/officeDocument/2006/relationships/image" Target="../media/image46.svg"/><Relationship Id="rId26" Type="http://schemas.openxmlformats.org/officeDocument/2006/relationships/image" Target="../media/image58.svg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40.sv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5.png"/><Relationship Id="rId24" Type="http://schemas.openxmlformats.org/officeDocument/2006/relationships/image" Target="../media/image56.svg"/><Relationship Id="rId32" Type="http://schemas.openxmlformats.org/officeDocument/2006/relationships/image" Target="../media/image60.sv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28" Type="http://schemas.openxmlformats.org/officeDocument/2006/relationships/image" Target="../media/image52.svg"/><Relationship Id="rId10" Type="http://schemas.openxmlformats.org/officeDocument/2006/relationships/image" Target="../media/image38.svg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32.svg"/><Relationship Id="rId9" Type="http://schemas.openxmlformats.org/officeDocument/2006/relationships/image" Target="../media/image24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31.png"/><Relationship Id="rId30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2.sv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8.svg"/><Relationship Id="rId4" Type="http://schemas.openxmlformats.org/officeDocument/2006/relationships/image" Target="../media/image40.png"/><Relationship Id="rId9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svg"/><Relationship Id="rId3" Type="http://schemas.openxmlformats.org/officeDocument/2006/relationships/image" Target="../media/image13.png"/><Relationship Id="rId7" Type="http://schemas.openxmlformats.org/officeDocument/2006/relationships/image" Target="../media/image23.sv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sv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hyperlink" Target="mailto:schakreditasyon48@gmai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240000" cy="8572500"/>
          </a:xfrm>
          <a:custGeom>
            <a:avLst/>
            <a:gdLst/>
            <a:ahLst/>
            <a:cxnLst/>
            <a:rect l="l" t="t" r="r" b="b"/>
            <a:pathLst>
              <a:path w="15240000" h="85725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94129" y="42697"/>
            <a:ext cx="6294803" cy="6350369"/>
          </a:xfrm>
          <a:custGeom>
            <a:avLst/>
            <a:gdLst/>
            <a:ahLst/>
            <a:cxnLst/>
            <a:rect l="l" t="t" r="r" b="b"/>
            <a:pathLst>
              <a:path w="6294803" h="6350369">
                <a:moveTo>
                  <a:pt x="0" y="0"/>
                </a:moveTo>
                <a:lnTo>
                  <a:pt x="6294804" y="0"/>
                </a:lnTo>
                <a:lnTo>
                  <a:pt x="6294804" y="6350369"/>
                </a:lnTo>
                <a:lnTo>
                  <a:pt x="0" y="6350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0816" y="358986"/>
            <a:ext cx="4086301" cy="1634520"/>
          </a:xfrm>
          <a:custGeom>
            <a:avLst/>
            <a:gdLst/>
            <a:ahLst/>
            <a:cxnLst/>
            <a:rect l="l" t="t" r="r" b="b"/>
            <a:pathLst>
              <a:path w="4086301" h="1634520">
                <a:moveTo>
                  <a:pt x="0" y="0"/>
                </a:moveTo>
                <a:lnTo>
                  <a:pt x="4086301" y="0"/>
                </a:lnTo>
                <a:lnTo>
                  <a:pt x="4086301" y="1634520"/>
                </a:lnTo>
                <a:lnTo>
                  <a:pt x="0" y="1634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1101620" y="2667118"/>
            <a:ext cx="6294803" cy="6350369"/>
          </a:xfrm>
          <a:custGeom>
            <a:avLst/>
            <a:gdLst/>
            <a:ahLst/>
            <a:cxnLst/>
            <a:rect l="l" t="t" r="r" b="b"/>
            <a:pathLst>
              <a:path w="6294803" h="6350369">
                <a:moveTo>
                  <a:pt x="6294803" y="6350369"/>
                </a:moveTo>
                <a:lnTo>
                  <a:pt x="0" y="6350369"/>
                </a:lnTo>
                <a:lnTo>
                  <a:pt x="0" y="0"/>
                </a:lnTo>
                <a:lnTo>
                  <a:pt x="6294803" y="0"/>
                </a:lnTo>
                <a:lnTo>
                  <a:pt x="6294803" y="6350369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47989" y="3852696"/>
            <a:ext cx="4292011" cy="4281281"/>
          </a:xfrm>
          <a:custGeom>
            <a:avLst/>
            <a:gdLst/>
            <a:ahLst/>
            <a:cxnLst/>
            <a:rect l="l" t="t" r="r" b="b"/>
            <a:pathLst>
              <a:path w="4292011" h="4281281">
                <a:moveTo>
                  <a:pt x="0" y="0"/>
                </a:moveTo>
                <a:lnTo>
                  <a:pt x="4292011" y="0"/>
                </a:lnTo>
                <a:lnTo>
                  <a:pt x="4292011" y="4281280"/>
                </a:lnTo>
                <a:lnTo>
                  <a:pt x="0" y="4281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37117" y="6393066"/>
            <a:ext cx="598190" cy="590712"/>
          </a:xfrm>
          <a:custGeom>
            <a:avLst/>
            <a:gdLst/>
            <a:ahLst/>
            <a:cxnLst/>
            <a:rect l="l" t="t" r="r" b="b"/>
            <a:pathLst>
              <a:path w="598190" h="590712">
                <a:moveTo>
                  <a:pt x="0" y="0"/>
                </a:moveTo>
                <a:lnTo>
                  <a:pt x="598190" y="0"/>
                </a:lnTo>
                <a:lnTo>
                  <a:pt x="598190" y="590712"/>
                </a:lnTo>
                <a:lnTo>
                  <a:pt x="0" y="590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7117" y="7143396"/>
            <a:ext cx="571854" cy="571854"/>
          </a:xfrm>
          <a:custGeom>
            <a:avLst/>
            <a:gdLst/>
            <a:ahLst/>
            <a:cxnLst/>
            <a:rect l="l" t="t" r="r" b="b"/>
            <a:pathLst>
              <a:path w="571854" h="571854">
                <a:moveTo>
                  <a:pt x="0" y="0"/>
                </a:moveTo>
                <a:lnTo>
                  <a:pt x="571854" y="0"/>
                </a:lnTo>
                <a:lnTo>
                  <a:pt x="571854" y="571854"/>
                </a:lnTo>
                <a:lnTo>
                  <a:pt x="0" y="5718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5265521" y="7067196"/>
            <a:ext cx="190134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5213452" y="6454188"/>
            <a:ext cx="2795242" cy="45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2"/>
              </a:lnSpc>
            </a:pPr>
            <a:r>
              <a:rPr lang="en-US" sz="2658" dirty="0">
                <a:solidFill>
                  <a:srgbClr val="C12921"/>
                </a:solidFill>
                <a:latin typeface="Barlow"/>
              </a:rPr>
              <a:t>09 </a:t>
            </a:r>
            <a:r>
              <a:rPr lang="en-US" sz="2658" dirty="0" err="1">
                <a:solidFill>
                  <a:srgbClr val="C12921"/>
                </a:solidFill>
                <a:latin typeface="Barlow"/>
              </a:rPr>
              <a:t>Ocak</a:t>
            </a:r>
            <a:r>
              <a:rPr lang="en-US" sz="2658" dirty="0">
                <a:solidFill>
                  <a:srgbClr val="C12921"/>
                </a:solidFill>
                <a:latin typeface="Barlow"/>
              </a:rPr>
              <a:t>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09742" y="7210071"/>
            <a:ext cx="793250" cy="4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2"/>
              </a:lnSpc>
            </a:pPr>
            <a:r>
              <a:rPr lang="en-US" sz="2658" dirty="0" smtClean="0">
                <a:solidFill>
                  <a:srgbClr val="C12921"/>
                </a:solidFill>
                <a:latin typeface="Barlow"/>
              </a:rPr>
              <a:t>10:</a:t>
            </a:r>
            <a:r>
              <a:rPr lang="tr-TR" sz="2658" dirty="0" smtClean="0">
                <a:solidFill>
                  <a:srgbClr val="C12921"/>
                </a:solidFill>
                <a:latin typeface="Barlow"/>
              </a:rPr>
              <a:t>15</a:t>
            </a:r>
            <a:endParaRPr lang="en-US" sz="2658" dirty="0">
              <a:solidFill>
                <a:srgbClr val="C12921"/>
              </a:solidFill>
              <a:latin typeface="Barlow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970460" y="5237669"/>
            <a:ext cx="5822400" cy="931584"/>
          </a:xfrm>
          <a:custGeom>
            <a:avLst/>
            <a:gdLst/>
            <a:ahLst/>
            <a:cxnLst/>
            <a:rect l="l" t="t" r="r" b="b"/>
            <a:pathLst>
              <a:path w="5822400" h="931584">
                <a:moveTo>
                  <a:pt x="0" y="0"/>
                </a:moveTo>
                <a:lnTo>
                  <a:pt x="5822401" y="0"/>
                </a:lnTo>
                <a:lnTo>
                  <a:pt x="5822401" y="931584"/>
                </a:lnTo>
                <a:lnTo>
                  <a:pt x="0" y="931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12490" y="5052512"/>
            <a:ext cx="1081321" cy="1081321"/>
          </a:xfrm>
          <a:custGeom>
            <a:avLst/>
            <a:gdLst/>
            <a:ahLst/>
            <a:cxnLst/>
            <a:rect l="l" t="t" r="r" b="b"/>
            <a:pathLst>
              <a:path w="1081321" h="1081321">
                <a:moveTo>
                  <a:pt x="0" y="0"/>
                </a:moveTo>
                <a:lnTo>
                  <a:pt x="1081321" y="0"/>
                </a:lnTo>
                <a:lnTo>
                  <a:pt x="1081321" y="1081322"/>
                </a:lnTo>
                <a:lnTo>
                  <a:pt x="0" y="1081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98609" y="5404243"/>
            <a:ext cx="4802331" cy="43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3"/>
              </a:lnSpc>
            </a:pPr>
            <a:r>
              <a:rPr lang="en-US" sz="2624">
                <a:solidFill>
                  <a:srgbClr val="C12921"/>
                </a:solidFill>
                <a:latin typeface="Barlow"/>
              </a:rPr>
              <a:t>MENTEŞE HALK EĞİTİM MERKEZİ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395677" y="2279256"/>
            <a:ext cx="13222146" cy="174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5028">
                <a:solidFill>
                  <a:srgbClr val="123849"/>
                </a:solidFill>
                <a:latin typeface="Batangas"/>
              </a:rPr>
              <a:t>OKUL EĞİTİMİ VE MESLEKİ EĞİTİM AKREDİTASYONU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82257" y="4122984"/>
            <a:ext cx="5891175" cy="539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C12921"/>
                </a:solidFill>
                <a:latin typeface="Barlow Bold"/>
              </a:rPr>
              <a:t>2024 DÖNEMİ AÇILIŞ TOPLANTISI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53052" y="5775628"/>
            <a:ext cx="2346833" cy="539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EFEFE"/>
                </a:solidFill>
                <a:latin typeface="Barlow Bold"/>
              </a:rPr>
              <a:t>MUĞLA ARGE</a:t>
            </a:r>
          </a:p>
        </p:txBody>
      </p:sp>
      <p:sp>
        <p:nvSpPr>
          <p:cNvPr id="18" name="Freeform 18"/>
          <p:cNvSpPr/>
          <p:nvPr/>
        </p:nvSpPr>
        <p:spPr>
          <a:xfrm>
            <a:off x="5090792" y="725858"/>
            <a:ext cx="1708983" cy="900776"/>
          </a:xfrm>
          <a:custGeom>
            <a:avLst/>
            <a:gdLst/>
            <a:ahLst/>
            <a:cxnLst/>
            <a:rect l="l" t="t" r="r" b="b"/>
            <a:pathLst>
              <a:path w="1708983" h="900776">
                <a:moveTo>
                  <a:pt x="0" y="0"/>
                </a:moveTo>
                <a:lnTo>
                  <a:pt x="1708983" y="0"/>
                </a:lnTo>
                <a:lnTo>
                  <a:pt x="1708983" y="900776"/>
                </a:lnTo>
                <a:lnTo>
                  <a:pt x="0" y="90077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72" r="-38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32313" y="754118"/>
            <a:ext cx="1537254" cy="844257"/>
          </a:xfrm>
          <a:custGeom>
            <a:avLst/>
            <a:gdLst/>
            <a:ahLst/>
            <a:cxnLst/>
            <a:rect l="l" t="t" r="r" b="b"/>
            <a:pathLst>
              <a:path w="1537254" h="844257">
                <a:moveTo>
                  <a:pt x="0" y="0"/>
                </a:moveTo>
                <a:lnTo>
                  <a:pt x="1537254" y="0"/>
                </a:lnTo>
                <a:lnTo>
                  <a:pt x="1537254" y="844257"/>
                </a:lnTo>
                <a:lnTo>
                  <a:pt x="0" y="84425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91" r="-36" b="-91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598342" y="635368"/>
            <a:ext cx="3360012" cy="963007"/>
          </a:xfrm>
          <a:custGeom>
            <a:avLst/>
            <a:gdLst/>
            <a:ahLst/>
            <a:cxnLst/>
            <a:rect l="l" t="t" r="r" b="b"/>
            <a:pathLst>
              <a:path w="3360012" h="963007">
                <a:moveTo>
                  <a:pt x="0" y="0"/>
                </a:moveTo>
                <a:lnTo>
                  <a:pt x="3360012" y="0"/>
                </a:lnTo>
                <a:lnTo>
                  <a:pt x="3360012" y="963007"/>
                </a:lnTo>
                <a:lnTo>
                  <a:pt x="0" y="96300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31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Muğla MEM VET Akreditasyon Hedefleri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476293" y="3753938"/>
            <a:ext cx="16192587" cy="1064625"/>
            <a:chOff x="0" y="0"/>
            <a:chExt cx="6572991" cy="4321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07583" y="2429749"/>
            <a:ext cx="13763381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 spc="-123">
                <a:solidFill>
                  <a:srgbClr val="000000"/>
                </a:solidFill>
                <a:latin typeface="Open Sans"/>
              </a:rPr>
              <a:t>Meslek Liselerinin Nitelikli Öğrenciler Tarafından Tercih Edilebilmesini Sağlamak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583" y="4076700"/>
            <a:ext cx="13091302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2999" spc="-119">
                <a:solidFill>
                  <a:srgbClr val="000000"/>
                </a:solidFill>
                <a:latin typeface="Open Sans"/>
              </a:rPr>
              <a:t>Tercih Eden Öğrencileri Sektörün İhtiyaçlarına Uygun Niteliklerle Mezun Etmek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369" y="5913729"/>
            <a:ext cx="1186202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2999" spc="-119">
                <a:solidFill>
                  <a:srgbClr val="000000"/>
                </a:solidFill>
                <a:latin typeface="Open Sans"/>
              </a:rPr>
              <a:t>Meslek Lisesi Mezunlarının İstihtam Edilme Oranlarının Artırılması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Şu ana kadar...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126608" y="1870719"/>
            <a:ext cx="8267861" cy="2799818"/>
            <a:chOff x="0" y="0"/>
            <a:chExt cx="3356139" cy="11365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7255" y="2185311"/>
            <a:ext cx="5683259" cy="234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 Bold"/>
              </a:rPr>
              <a:t>*Okul Eğitimi - SCH I. GRUP* 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Proje Bütçesi 144 813,00 €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59 Okuldan oluşan konsorsiyum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71 kişilik bütçe ile 96 kişiye yurtdışı eğitim fırsatı +25 kişi </a:t>
            </a:r>
          </a:p>
          <a:p>
            <a:pPr algn="l">
              <a:lnSpc>
                <a:spcPts val="3153"/>
              </a:lnSpc>
            </a:pPr>
            <a:endParaRPr lang="en-US" sz="2627" spc="-102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126608" y="5439136"/>
            <a:ext cx="8267861" cy="2799818"/>
            <a:chOff x="0" y="0"/>
            <a:chExt cx="3356139" cy="11365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70852" y="5744761"/>
            <a:ext cx="5683259" cy="239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 Bold"/>
              </a:rPr>
              <a:t>*Okul Eğitimi - SCH II. GRUP*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Proje Bütçesi 158 860,00 €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38 Okuldan oluşan konsorsiyum 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88 kişilik bütçe ile 108 kişiye yurtdışı eğitim fırsatı +20 kişi</a:t>
            </a:r>
          </a:p>
          <a:p>
            <a:pPr algn="l">
              <a:lnSpc>
                <a:spcPts val="3153"/>
              </a:lnSpc>
            </a:pPr>
            <a:endParaRPr lang="en-US" sz="2627" spc="-102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341650" y="3355559"/>
            <a:ext cx="8267861" cy="2799818"/>
            <a:chOff x="0" y="0"/>
            <a:chExt cx="3356139" cy="11365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860198" y="3744893"/>
            <a:ext cx="5683259" cy="199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 Bold"/>
              </a:rPr>
              <a:t>*Mesleki Eğitim - VET I. GRUP*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Proje Bütçesi 225 889,00 €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32 Okuldan oluşan konsorsiyum</a:t>
            </a:r>
          </a:p>
          <a:p>
            <a:pPr algn="l">
              <a:lnSpc>
                <a:spcPts val="3153"/>
              </a:lnSpc>
            </a:pPr>
            <a:r>
              <a:rPr lang="en-US" sz="2627" spc="-104">
                <a:solidFill>
                  <a:srgbClr val="000000"/>
                </a:solidFill>
                <a:latin typeface="Open Sans"/>
              </a:rPr>
              <a:t>82 kişilik bütçe ile 117 kişiye yurtdışı eğitim fırsatı +35 kişi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62345" y="6298083"/>
            <a:ext cx="6994064" cy="12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  <a:spcBef>
                <a:spcPct val="0"/>
              </a:spcBef>
            </a:pPr>
            <a:r>
              <a:rPr lang="en-US" sz="2428">
                <a:solidFill>
                  <a:srgbClr val="000000"/>
                </a:solidFill>
                <a:latin typeface="Lora"/>
              </a:rPr>
              <a:t>*Son bir buçuk yılda akreditasyon çalışmaları ile </a:t>
            </a:r>
            <a:r>
              <a:rPr lang="en-US" sz="2428">
                <a:solidFill>
                  <a:srgbClr val="000000"/>
                </a:solidFill>
                <a:latin typeface="Lora Bold"/>
              </a:rPr>
              <a:t>321 </a:t>
            </a:r>
            <a:r>
              <a:rPr lang="en-US" sz="2428">
                <a:solidFill>
                  <a:srgbClr val="000000"/>
                </a:solidFill>
                <a:latin typeface="Lora"/>
              </a:rPr>
              <a:t>kişi yurtdışı eğitim faaliyetlerinden faydalanmıştır.*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Şimdi ise...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126608" y="1870719"/>
            <a:ext cx="8267861" cy="2799818"/>
            <a:chOff x="0" y="0"/>
            <a:chExt cx="3356139" cy="11365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7255" y="2185311"/>
            <a:ext cx="5683259" cy="234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 Bold"/>
              </a:rPr>
              <a:t>*Okul Eğitimi - SCH III. GRUP* 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Proje Bütçesi 216.518,00 €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33 Okuldan oluşan konsorsiyum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90 kişilik bütçe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+?</a:t>
            </a:r>
          </a:p>
          <a:p>
            <a:pPr algn="l">
              <a:lnSpc>
                <a:spcPts val="3153"/>
              </a:lnSpc>
            </a:pPr>
            <a:endParaRPr lang="en-US" sz="2627" spc="-102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325446" y="1870719"/>
            <a:ext cx="8267861" cy="2799818"/>
            <a:chOff x="0" y="0"/>
            <a:chExt cx="3356139" cy="11365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843995" y="2260054"/>
            <a:ext cx="5683259" cy="199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 Bold"/>
              </a:rPr>
              <a:t>*Mesleki Eğitim VET II. GRUP*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Proje Bütçesi 174.801,00 €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17 Okuldan oluşan konsorsiyum</a:t>
            </a:r>
          </a:p>
          <a:p>
            <a:pPr>
              <a:lnSpc>
                <a:spcPts val="3153"/>
              </a:lnSpc>
            </a:pPr>
            <a:r>
              <a:rPr lang="en-US" sz="2627" spc="-102">
                <a:solidFill>
                  <a:srgbClr val="000000"/>
                </a:solidFill>
                <a:latin typeface="Open Sans"/>
              </a:rPr>
              <a:t>71 kişilik bütçe </a:t>
            </a:r>
          </a:p>
          <a:p>
            <a:pPr algn="l">
              <a:lnSpc>
                <a:spcPts val="3153"/>
              </a:lnSpc>
            </a:pPr>
            <a:r>
              <a:rPr lang="en-US" sz="2627" spc="-104">
                <a:solidFill>
                  <a:srgbClr val="000000"/>
                </a:solidFill>
                <a:latin typeface="Open Sans"/>
              </a:rPr>
              <a:t>+?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OKUL EĞİTİMİ HAREKETLİLİK TÜRLERİ</a:t>
            </a:r>
          </a:p>
        </p:txBody>
      </p:sp>
      <p:sp>
        <p:nvSpPr>
          <p:cNvPr id="8" name="Freeform 8"/>
          <p:cNvSpPr/>
          <p:nvPr/>
        </p:nvSpPr>
        <p:spPr>
          <a:xfrm>
            <a:off x="10089473" y="2931248"/>
            <a:ext cx="4025845" cy="604916"/>
          </a:xfrm>
          <a:custGeom>
            <a:avLst/>
            <a:gdLst/>
            <a:ahLst/>
            <a:cxnLst/>
            <a:rect l="l" t="t" r="r" b="b"/>
            <a:pathLst>
              <a:path w="4025845" h="604916">
                <a:moveTo>
                  <a:pt x="0" y="0"/>
                </a:moveTo>
                <a:lnTo>
                  <a:pt x="4025844" y="0"/>
                </a:lnTo>
                <a:lnTo>
                  <a:pt x="4025844" y="604916"/>
                </a:lnTo>
                <a:lnTo>
                  <a:pt x="0" y="604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81142" y="6229202"/>
            <a:ext cx="4006021" cy="601937"/>
          </a:xfrm>
          <a:custGeom>
            <a:avLst/>
            <a:gdLst/>
            <a:ahLst/>
            <a:cxnLst/>
            <a:rect l="l" t="t" r="r" b="b"/>
            <a:pathLst>
              <a:path w="4006021" h="601937">
                <a:moveTo>
                  <a:pt x="0" y="0"/>
                </a:moveTo>
                <a:lnTo>
                  <a:pt x="4006021" y="0"/>
                </a:lnTo>
                <a:lnTo>
                  <a:pt x="4006021" y="601937"/>
                </a:lnTo>
                <a:lnTo>
                  <a:pt x="0" y="601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8168" y="2840559"/>
            <a:ext cx="3874103" cy="582115"/>
          </a:xfrm>
          <a:custGeom>
            <a:avLst/>
            <a:gdLst/>
            <a:ahLst/>
            <a:cxnLst/>
            <a:rect l="l" t="t" r="r" b="b"/>
            <a:pathLst>
              <a:path w="3874103" h="582115">
                <a:moveTo>
                  <a:pt x="0" y="0"/>
                </a:moveTo>
                <a:lnTo>
                  <a:pt x="3874103" y="0"/>
                </a:lnTo>
                <a:lnTo>
                  <a:pt x="3874103" y="582116"/>
                </a:lnTo>
                <a:lnTo>
                  <a:pt x="0" y="582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66005" y="1780744"/>
            <a:ext cx="2738558" cy="1271124"/>
          </a:xfrm>
          <a:custGeom>
            <a:avLst/>
            <a:gdLst/>
            <a:ahLst/>
            <a:cxnLst/>
            <a:rect l="l" t="t" r="r" b="b"/>
            <a:pathLst>
              <a:path w="2738558" h="1271124">
                <a:moveTo>
                  <a:pt x="0" y="0"/>
                </a:moveTo>
                <a:lnTo>
                  <a:pt x="2738558" y="0"/>
                </a:lnTo>
                <a:lnTo>
                  <a:pt x="2738558" y="1271123"/>
                </a:lnTo>
                <a:lnTo>
                  <a:pt x="0" y="1271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9782" y="1771401"/>
            <a:ext cx="2757339" cy="1289811"/>
          </a:xfrm>
          <a:custGeom>
            <a:avLst/>
            <a:gdLst/>
            <a:ahLst/>
            <a:cxnLst/>
            <a:rect l="l" t="t" r="r" b="b"/>
            <a:pathLst>
              <a:path w="2757339" h="1289811">
                <a:moveTo>
                  <a:pt x="0" y="0"/>
                </a:moveTo>
                <a:lnTo>
                  <a:pt x="2757339" y="0"/>
                </a:lnTo>
                <a:lnTo>
                  <a:pt x="2757339" y="1289810"/>
                </a:lnTo>
                <a:lnTo>
                  <a:pt x="0" y="1289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55184" y="2122220"/>
            <a:ext cx="1777701" cy="52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0"/>
              </a:lnSpc>
            </a:pPr>
            <a:r>
              <a:rPr lang="en-US" sz="1912" spc="-90">
                <a:solidFill>
                  <a:srgbClr val="000000"/>
                </a:solidFill>
                <a:latin typeface="Open Sans Bold"/>
              </a:rPr>
              <a:t>Personel  Hareketliliği</a:t>
            </a:r>
          </a:p>
        </p:txBody>
      </p:sp>
      <p:sp>
        <p:nvSpPr>
          <p:cNvPr id="14" name="Freeform 14"/>
          <p:cNvSpPr/>
          <p:nvPr/>
        </p:nvSpPr>
        <p:spPr>
          <a:xfrm>
            <a:off x="94169" y="3634026"/>
            <a:ext cx="1577224" cy="1271124"/>
          </a:xfrm>
          <a:custGeom>
            <a:avLst/>
            <a:gdLst/>
            <a:ahLst/>
            <a:cxnLst/>
            <a:rect l="l" t="t" r="r" b="b"/>
            <a:pathLst>
              <a:path w="1577224" h="1271124">
                <a:moveTo>
                  <a:pt x="0" y="0"/>
                </a:moveTo>
                <a:lnTo>
                  <a:pt x="1577224" y="0"/>
                </a:lnTo>
                <a:lnTo>
                  <a:pt x="1577224" y="1271124"/>
                </a:lnTo>
                <a:lnTo>
                  <a:pt x="0" y="12711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919" y="3624683"/>
            <a:ext cx="1595725" cy="1289811"/>
          </a:xfrm>
          <a:custGeom>
            <a:avLst/>
            <a:gdLst/>
            <a:ahLst/>
            <a:cxnLst/>
            <a:rect l="l" t="t" r="r" b="b"/>
            <a:pathLst>
              <a:path w="1595725" h="1289811">
                <a:moveTo>
                  <a:pt x="0" y="0"/>
                </a:moveTo>
                <a:lnTo>
                  <a:pt x="1595726" y="0"/>
                </a:lnTo>
                <a:lnTo>
                  <a:pt x="1595726" y="1289811"/>
                </a:lnTo>
                <a:lnTo>
                  <a:pt x="0" y="12898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2567" y="4124389"/>
            <a:ext cx="1240849" cy="25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</a:pPr>
            <a:r>
              <a:rPr lang="en-US" sz="1618" spc="-196">
                <a:solidFill>
                  <a:srgbClr val="000000"/>
                </a:solidFill>
                <a:latin typeface="Open Sans"/>
              </a:rPr>
              <a:t>Kurs Ve Eğitim</a:t>
            </a:r>
          </a:p>
        </p:txBody>
      </p:sp>
      <p:sp>
        <p:nvSpPr>
          <p:cNvPr id="17" name="Freeform 17"/>
          <p:cNvSpPr/>
          <p:nvPr/>
        </p:nvSpPr>
        <p:spPr>
          <a:xfrm>
            <a:off x="1939839" y="3607763"/>
            <a:ext cx="1577224" cy="1271124"/>
          </a:xfrm>
          <a:custGeom>
            <a:avLst/>
            <a:gdLst/>
            <a:ahLst/>
            <a:cxnLst/>
            <a:rect l="l" t="t" r="r" b="b"/>
            <a:pathLst>
              <a:path w="1577224" h="1271124">
                <a:moveTo>
                  <a:pt x="0" y="0"/>
                </a:moveTo>
                <a:lnTo>
                  <a:pt x="1577224" y="0"/>
                </a:lnTo>
                <a:lnTo>
                  <a:pt x="1577224" y="1271123"/>
                </a:lnTo>
                <a:lnTo>
                  <a:pt x="0" y="12711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30590" y="3598419"/>
            <a:ext cx="1595724" cy="1289811"/>
          </a:xfrm>
          <a:custGeom>
            <a:avLst/>
            <a:gdLst/>
            <a:ahLst/>
            <a:cxnLst/>
            <a:rect l="l" t="t" r="r" b="b"/>
            <a:pathLst>
              <a:path w="1595724" h="1289811">
                <a:moveTo>
                  <a:pt x="0" y="0"/>
                </a:moveTo>
                <a:lnTo>
                  <a:pt x="1595724" y="0"/>
                </a:lnTo>
                <a:lnTo>
                  <a:pt x="1595724" y="1289810"/>
                </a:lnTo>
                <a:lnTo>
                  <a:pt x="0" y="1289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044861" y="4039870"/>
            <a:ext cx="1621062" cy="25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</a:pPr>
            <a:r>
              <a:rPr lang="en-US" sz="1618" spc="-63">
                <a:solidFill>
                  <a:srgbClr val="000000"/>
                </a:solidFill>
                <a:latin typeface="Open Sans"/>
              </a:rPr>
              <a:t>İş Başı İzleme</a:t>
            </a:r>
          </a:p>
        </p:txBody>
      </p:sp>
      <p:sp>
        <p:nvSpPr>
          <p:cNvPr id="20" name="Freeform 20"/>
          <p:cNvSpPr/>
          <p:nvPr/>
        </p:nvSpPr>
        <p:spPr>
          <a:xfrm>
            <a:off x="3925145" y="3545699"/>
            <a:ext cx="1577224" cy="1271124"/>
          </a:xfrm>
          <a:custGeom>
            <a:avLst/>
            <a:gdLst/>
            <a:ahLst/>
            <a:cxnLst/>
            <a:rect l="l" t="t" r="r" b="b"/>
            <a:pathLst>
              <a:path w="1577224" h="1271124">
                <a:moveTo>
                  <a:pt x="0" y="0"/>
                </a:moveTo>
                <a:lnTo>
                  <a:pt x="1577224" y="0"/>
                </a:lnTo>
                <a:lnTo>
                  <a:pt x="1577224" y="1271123"/>
                </a:lnTo>
                <a:lnTo>
                  <a:pt x="0" y="12711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915896" y="3536356"/>
            <a:ext cx="1595725" cy="1289811"/>
          </a:xfrm>
          <a:custGeom>
            <a:avLst/>
            <a:gdLst/>
            <a:ahLst/>
            <a:cxnLst/>
            <a:rect l="l" t="t" r="r" b="b"/>
            <a:pathLst>
              <a:path w="1595725" h="1289811">
                <a:moveTo>
                  <a:pt x="0" y="0"/>
                </a:moveTo>
                <a:lnTo>
                  <a:pt x="1595725" y="0"/>
                </a:lnTo>
                <a:lnTo>
                  <a:pt x="1595725" y="1289810"/>
                </a:lnTo>
                <a:lnTo>
                  <a:pt x="0" y="1289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104073" y="3966643"/>
            <a:ext cx="1515682" cy="39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9"/>
              </a:lnSpc>
            </a:pPr>
            <a:r>
              <a:rPr lang="en-US" sz="1471" spc="-72">
                <a:solidFill>
                  <a:srgbClr val="000000"/>
                </a:solidFill>
                <a:latin typeface="Open Sans"/>
              </a:rPr>
              <a:t>Öğretmen  Görevlendirmesi</a:t>
            </a:r>
          </a:p>
        </p:txBody>
      </p:sp>
      <p:sp>
        <p:nvSpPr>
          <p:cNvPr id="23" name="Freeform 23"/>
          <p:cNvSpPr/>
          <p:nvPr/>
        </p:nvSpPr>
        <p:spPr>
          <a:xfrm>
            <a:off x="6174642" y="4914811"/>
            <a:ext cx="2641373" cy="1314599"/>
          </a:xfrm>
          <a:custGeom>
            <a:avLst/>
            <a:gdLst/>
            <a:ahLst/>
            <a:cxnLst/>
            <a:rect l="l" t="t" r="r" b="b"/>
            <a:pathLst>
              <a:path w="2641373" h="1314599">
                <a:moveTo>
                  <a:pt x="0" y="0"/>
                </a:moveTo>
                <a:lnTo>
                  <a:pt x="2641373" y="0"/>
                </a:lnTo>
                <a:lnTo>
                  <a:pt x="2641373" y="1314599"/>
                </a:lnTo>
                <a:lnTo>
                  <a:pt x="0" y="1314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158995" y="4905150"/>
            <a:ext cx="2660793" cy="1334020"/>
          </a:xfrm>
          <a:custGeom>
            <a:avLst/>
            <a:gdLst/>
            <a:ahLst/>
            <a:cxnLst/>
            <a:rect l="l" t="t" r="r" b="b"/>
            <a:pathLst>
              <a:path w="2660793" h="1334020">
                <a:moveTo>
                  <a:pt x="0" y="0"/>
                </a:moveTo>
                <a:lnTo>
                  <a:pt x="2660794" y="0"/>
                </a:lnTo>
                <a:lnTo>
                  <a:pt x="2660794" y="1334020"/>
                </a:lnTo>
                <a:lnTo>
                  <a:pt x="0" y="13340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468115" y="5133300"/>
            <a:ext cx="2641180" cy="1314407"/>
          </a:xfrm>
          <a:custGeom>
            <a:avLst/>
            <a:gdLst/>
            <a:ahLst/>
            <a:cxnLst/>
            <a:rect l="l" t="t" r="r" b="b"/>
            <a:pathLst>
              <a:path w="2641180" h="1314407">
                <a:moveTo>
                  <a:pt x="0" y="0"/>
                </a:moveTo>
                <a:lnTo>
                  <a:pt x="2641180" y="0"/>
                </a:lnTo>
                <a:lnTo>
                  <a:pt x="2641180" y="1314406"/>
                </a:lnTo>
                <a:lnTo>
                  <a:pt x="0" y="13144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452468" y="5123639"/>
            <a:ext cx="2660600" cy="1333633"/>
          </a:xfrm>
          <a:custGeom>
            <a:avLst/>
            <a:gdLst/>
            <a:ahLst/>
            <a:cxnLst/>
            <a:rect l="l" t="t" r="r" b="b"/>
            <a:pathLst>
              <a:path w="2660600" h="1333633">
                <a:moveTo>
                  <a:pt x="0" y="0"/>
                </a:moveTo>
                <a:lnTo>
                  <a:pt x="2660600" y="0"/>
                </a:lnTo>
                <a:lnTo>
                  <a:pt x="2660600" y="1333633"/>
                </a:lnTo>
                <a:lnTo>
                  <a:pt x="0" y="133363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949190" y="5487933"/>
            <a:ext cx="2175930" cy="54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0"/>
              </a:lnSpc>
            </a:pPr>
            <a:r>
              <a:rPr lang="en-US" sz="1978" spc="-86">
                <a:solidFill>
                  <a:srgbClr val="000000"/>
                </a:solidFill>
                <a:latin typeface="Open Sans Bold"/>
              </a:rPr>
              <a:t>Öğrenci  Hareketliliği</a:t>
            </a:r>
          </a:p>
        </p:txBody>
      </p:sp>
      <p:sp>
        <p:nvSpPr>
          <p:cNvPr id="28" name="Freeform 28"/>
          <p:cNvSpPr/>
          <p:nvPr/>
        </p:nvSpPr>
        <p:spPr>
          <a:xfrm>
            <a:off x="4291310" y="6918228"/>
            <a:ext cx="1631027" cy="1314600"/>
          </a:xfrm>
          <a:custGeom>
            <a:avLst/>
            <a:gdLst/>
            <a:ahLst/>
            <a:cxnLst/>
            <a:rect l="l" t="t" r="r" b="b"/>
            <a:pathLst>
              <a:path w="1631027" h="1314600">
                <a:moveTo>
                  <a:pt x="0" y="0"/>
                </a:moveTo>
                <a:lnTo>
                  <a:pt x="1631027" y="0"/>
                </a:lnTo>
                <a:lnTo>
                  <a:pt x="1631027" y="1314600"/>
                </a:lnTo>
                <a:lnTo>
                  <a:pt x="0" y="1314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356576" y="7049687"/>
            <a:ext cx="1630930" cy="1314407"/>
          </a:xfrm>
          <a:custGeom>
            <a:avLst/>
            <a:gdLst/>
            <a:ahLst/>
            <a:cxnLst/>
            <a:rect l="l" t="t" r="r" b="b"/>
            <a:pathLst>
              <a:path w="1630930" h="1314407">
                <a:moveTo>
                  <a:pt x="0" y="0"/>
                </a:moveTo>
                <a:lnTo>
                  <a:pt x="1630930" y="0"/>
                </a:lnTo>
                <a:lnTo>
                  <a:pt x="1630930" y="1314407"/>
                </a:lnTo>
                <a:lnTo>
                  <a:pt x="0" y="13144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347012" y="7040026"/>
            <a:ext cx="1650061" cy="1333730"/>
          </a:xfrm>
          <a:custGeom>
            <a:avLst/>
            <a:gdLst/>
            <a:ahLst/>
            <a:cxnLst/>
            <a:rect l="l" t="t" r="r" b="b"/>
            <a:pathLst>
              <a:path w="1650061" h="1333730">
                <a:moveTo>
                  <a:pt x="0" y="0"/>
                </a:moveTo>
                <a:lnTo>
                  <a:pt x="1650061" y="0"/>
                </a:lnTo>
                <a:lnTo>
                  <a:pt x="1650061" y="1333730"/>
                </a:lnTo>
                <a:lnTo>
                  <a:pt x="0" y="1333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467291" y="7348658"/>
            <a:ext cx="1474407" cy="46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9"/>
              </a:lnSpc>
            </a:pPr>
            <a:r>
              <a:rPr lang="en-US" sz="1673" spc="-65">
                <a:solidFill>
                  <a:srgbClr val="000000"/>
                </a:solidFill>
                <a:latin typeface="Open Sans"/>
              </a:rPr>
              <a:t>Öğrenci Grupları  Hareketliliği</a:t>
            </a:r>
          </a:p>
        </p:txBody>
      </p:sp>
      <p:sp>
        <p:nvSpPr>
          <p:cNvPr id="32" name="Freeform 32"/>
          <p:cNvSpPr/>
          <p:nvPr/>
        </p:nvSpPr>
        <p:spPr>
          <a:xfrm>
            <a:off x="6284598" y="6918228"/>
            <a:ext cx="1631027" cy="1314600"/>
          </a:xfrm>
          <a:custGeom>
            <a:avLst/>
            <a:gdLst/>
            <a:ahLst/>
            <a:cxnLst/>
            <a:rect l="l" t="t" r="r" b="b"/>
            <a:pathLst>
              <a:path w="1631027" h="1314600">
                <a:moveTo>
                  <a:pt x="0" y="0"/>
                </a:moveTo>
                <a:lnTo>
                  <a:pt x="1631027" y="0"/>
                </a:lnTo>
                <a:lnTo>
                  <a:pt x="1631027" y="1314600"/>
                </a:lnTo>
                <a:lnTo>
                  <a:pt x="0" y="1314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349863" y="7049687"/>
            <a:ext cx="1630930" cy="1314407"/>
          </a:xfrm>
          <a:custGeom>
            <a:avLst/>
            <a:gdLst/>
            <a:ahLst/>
            <a:cxnLst/>
            <a:rect l="l" t="t" r="r" b="b"/>
            <a:pathLst>
              <a:path w="1630930" h="1314407">
                <a:moveTo>
                  <a:pt x="0" y="0"/>
                </a:moveTo>
                <a:lnTo>
                  <a:pt x="1630930" y="0"/>
                </a:lnTo>
                <a:lnTo>
                  <a:pt x="1630930" y="1314407"/>
                </a:lnTo>
                <a:lnTo>
                  <a:pt x="0" y="13144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340299" y="7040026"/>
            <a:ext cx="1650061" cy="1333730"/>
          </a:xfrm>
          <a:custGeom>
            <a:avLst/>
            <a:gdLst/>
            <a:ahLst/>
            <a:cxnLst/>
            <a:rect l="l" t="t" r="r" b="b"/>
            <a:pathLst>
              <a:path w="1650061" h="1333730">
                <a:moveTo>
                  <a:pt x="0" y="0"/>
                </a:moveTo>
                <a:lnTo>
                  <a:pt x="1650061" y="0"/>
                </a:lnTo>
                <a:lnTo>
                  <a:pt x="1650061" y="1333730"/>
                </a:lnTo>
                <a:lnTo>
                  <a:pt x="0" y="1333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277887" y="6918228"/>
            <a:ext cx="1631028" cy="1314600"/>
          </a:xfrm>
          <a:custGeom>
            <a:avLst/>
            <a:gdLst/>
            <a:ahLst/>
            <a:cxnLst/>
            <a:rect l="l" t="t" r="r" b="b"/>
            <a:pathLst>
              <a:path w="1631028" h="1314600">
                <a:moveTo>
                  <a:pt x="0" y="0"/>
                </a:moveTo>
                <a:lnTo>
                  <a:pt x="1631028" y="0"/>
                </a:lnTo>
                <a:lnTo>
                  <a:pt x="1631028" y="1314600"/>
                </a:lnTo>
                <a:lnTo>
                  <a:pt x="0" y="1314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343153" y="7049687"/>
            <a:ext cx="1630930" cy="1314407"/>
          </a:xfrm>
          <a:custGeom>
            <a:avLst/>
            <a:gdLst/>
            <a:ahLst/>
            <a:cxnLst/>
            <a:rect l="l" t="t" r="r" b="b"/>
            <a:pathLst>
              <a:path w="1630930" h="1314407">
                <a:moveTo>
                  <a:pt x="0" y="0"/>
                </a:moveTo>
                <a:lnTo>
                  <a:pt x="1630930" y="0"/>
                </a:lnTo>
                <a:lnTo>
                  <a:pt x="1630930" y="1314407"/>
                </a:lnTo>
                <a:lnTo>
                  <a:pt x="0" y="13144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333589" y="7040026"/>
            <a:ext cx="1650060" cy="1333730"/>
          </a:xfrm>
          <a:custGeom>
            <a:avLst/>
            <a:gdLst/>
            <a:ahLst/>
            <a:cxnLst/>
            <a:rect l="l" t="t" r="r" b="b"/>
            <a:pathLst>
              <a:path w="1650060" h="1333730">
                <a:moveTo>
                  <a:pt x="0" y="0"/>
                </a:moveTo>
                <a:lnTo>
                  <a:pt x="1650060" y="0"/>
                </a:lnTo>
                <a:lnTo>
                  <a:pt x="1650060" y="1333730"/>
                </a:lnTo>
                <a:lnTo>
                  <a:pt x="0" y="1333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8571385" y="7251126"/>
            <a:ext cx="1159429" cy="6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9"/>
              </a:lnSpc>
            </a:pPr>
            <a:r>
              <a:rPr lang="en-US" sz="1673" spc="-65">
                <a:solidFill>
                  <a:srgbClr val="000000"/>
                </a:solidFill>
                <a:latin typeface="Open Sans"/>
              </a:rPr>
              <a:t>Uzun Dönem  Öğrenci  Hareketliliği</a:t>
            </a:r>
          </a:p>
        </p:txBody>
      </p:sp>
      <p:sp>
        <p:nvSpPr>
          <p:cNvPr id="39" name="Freeform 39"/>
          <p:cNvSpPr/>
          <p:nvPr/>
        </p:nvSpPr>
        <p:spPr>
          <a:xfrm>
            <a:off x="10666532" y="1788870"/>
            <a:ext cx="2886604" cy="1320911"/>
          </a:xfrm>
          <a:custGeom>
            <a:avLst/>
            <a:gdLst/>
            <a:ahLst/>
            <a:cxnLst/>
            <a:rect l="l" t="t" r="r" b="b"/>
            <a:pathLst>
              <a:path w="2886604" h="1320911">
                <a:moveTo>
                  <a:pt x="0" y="0"/>
                </a:moveTo>
                <a:lnTo>
                  <a:pt x="2886604" y="0"/>
                </a:lnTo>
                <a:lnTo>
                  <a:pt x="2886604" y="1320911"/>
                </a:lnTo>
                <a:lnTo>
                  <a:pt x="0" y="13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649432" y="1779161"/>
            <a:ext cx="2905926" cy="1340330"/>
          </a:xfrm>
          <a:custGeom>
            <a:avLst/>
            <a:gdLst/>
            <a:ahLst/>
            <a:cxnLst/>
            <a:rect l="l" t="t" r="r" b="b"/>
            <a:pathLst>
              <a:path w="2905926" h="1340330">
                <a:moveTo>
                  <a:pt x="0" y="0"/>
                </a:moveTo>
                <a:lnTo>
                  <a:pt x="2905926" y="0"/>
                </a:lnTo>
                <a:lnTo>
                  <a:pt x="2905926" y="1340330"/>
                </a:lnTo>
                <a:lnTo>
                  <a:pt x="0" y="134033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0950364" y="2163552"/>
            <a:ext cx="2327268" cy="54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1987" spc="-86">
                <a:solidFill>
                  <a:srgbClr val="000000"/>
                </a:solidFill>
                <a:latin typeface="Open Sans Bold"/>
              </a:rPr>
              <a:t>Diğer  Desteklenen  Aktiviteler</a:t>
            </a:r>
          </a:p>
        </p:txBody>
      </p:sp>
      <p:sp>
        <p:nvSpPr>
          <p:cNvPr id="42" name="Freeform 42"/>
          <p:cNvSpPr/>
          <p:nvPr/>
        </p:nvSpPr>
        <p:spPr>
          <a:xfrm>
            <a:off x="9286600" y="3726454"/>
            <a:ext cx="1639001" cy="1320911"/>
          </a:xfrm>
          <a:custGeom>
            <a:avLst/>
            <a:gdLst/>
            <a:ahLst/>
            <a:cxnLst/>
            <a:rect l="l" t="t" r="r" b="b"/>
            <a:pathLst>
              <a:path w="1639001" h="1320911">
                <a:moveTo>
                  <a:pt x="0" y="0"/>
                </a:moveTo>
                <a:lnTo>
                  <a:pt x="1639001" y="0"/>
                </a:lnTo>
                <a:lnTo>
                  <a:pt x="1639001" y="1320911"/>
                </a:lnTo>
                <a:lnTo>
                  <a:pt x="0" y="13209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276989" y="3716746"/>
            <a:ext cx="1658227" cy="1340330"/>
          </a:xfrm>
          <a:custGeom>
            <a:avLst/>
            <a:gdLst/>
            <a:ahLst/>
            <a:cxnLst/>
            <a:rect l="l" t="t" r="r" b="b"/>
            <a:pathLst>
              <a:path w="1658227" h="1340330">
                <a:moveTo>
                  <a:pt x="0" y="0"/>
                </a:moveTo>
                <a:lnTo>
                  <a:pt x="1658227" y="0"/>
                </a:lnTo>
                <a:lnTo>
                  <a:pt x="1658227" y="1340330"/>
                </a:lnTo>
                <a:lnTo>
                  <a:pt x="0" y="13403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9492325" y="4058210"/>
            <a:ext cx="1194296" cy="46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681" spc="-81">
                <a:solidFill>
                  <a:srgbClr val="000000"/>
                </a:solidFill>
                <a:latin typeface="Open Sans"/>
              </a:rPr>
              <a:t>Uzman Davet  Edilmesi</a:t>
            </a:r>
          </a:p>
        </p:txBody>
      </p:sp>
      <p:sp>
        <p:nvSpPr>
          <p:cNvPr id="45" name="Freeform 45"/>
          <p:cNvSpPr/>
          <p:nvPr/>
        </p:nvSpPr>
        <p:spPr>
          <a:xfrm>
            <a:off x="13317408" y="3696308"/>
            <a:ext cx="1639001" cy="1320911"/>
          </a:xfrm>
          <a:custGeom>
            <a:avLst/>
            <a:gdLst/>
            <a:ahLst/>
            <a:cxnLst/>
            <a:rect l="l" t="t" r="r" b="b"/>
            <a:pathLst>
              <a:path w="1639001" h="1320911">
                <a:moveTo>
                  <a:pt x="0" y="0"/>
                </a:moveTo>
                <a:lnTo>
                  <a:pt x="1639001" y="0"/>
                </a:lnTo>
                <a:lnTo>
                  <a:pt x="1639001" y="1320911"/>
                </a:lnTo>
                <a:lnTo>
                  <a:pt x="0" y="13209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3283293" y="3716746"/>
            <a:ext cx="1658226" cy="1340330"/>
          </a:xfrm>
          <a:custGeom>
            <a:avLst/>
            <a:gdLst/>
            <a:ahLst/>
            <a:cxnLst/>
            <a:rect l="l" t="t" r="r" b="b"/>
            <a:pathLst>
              <a:path w="1658226" h="1340330">
                <a:moveTo>
                  <a:pt x="0" y="0"/>
                </a:moveTo>
                <a:lnTo>
                  <a:pt x="1658226" y="0"/>
                </a:lnTo>
                <a:lnTo>
                  <a:pt x="1658226" y="1340330"/>
                </a:lnTo>
                <a:lnTo>
                  <a:pt x="0" y="13403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6499140" y="7251126"/>
            <a:ext cx="1332377" cy="6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9"/>
              </a:lnSpc>
            </a:pPr>
            <a:r>
              <a:rPr lang="en-US" sz="1673" spc="-65">
                <a:solidFill>
                  <a:srgbClr val="000000"/>
                </a:solidFill>
                <a:latin typeface="Open Sans"/>
              </a:rPr>
              <a:t>Kısa Dönem  Öğrenci Eğitim  Hareketliliği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57505" y="4133914"/>
            <a:ext cx="909801" cy="46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681" spc="-74">
                <a:solidFill>
                  <a:srgbClr val="000000"/>
                </a:solidFill>
                <a:latin typeface="Open Sans"/>
              </a:rPr>
              <a:t>Hazırlık  Ziyaretleri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MESLEKİ EĞİTİM HAREKETLİLİK TÜRLERİ</a:t>
            </a:r>
          </a:p>
        </p:txBody>
      </p:sp>
      <p:sp>
        <p:nvSpPr>
          <p:cNvPr id="8" name="Freeform 8"/>
          <p:cNvSpPr/>
          <p:nvPr/>
        </p:nvSpPr>
        <p:spPr>
          <a:xfrm>
            <a:off x="9912340" y="3157374"/>
            <a:ext cx="4088723" cy="614364"/>
          </a:xfrm>
          <a:custGeom>
            <a:avLst/>
            <a:gdLst/>
            <a:ahLst/>
            <a:cxnLst/>
            <a:rect l="l" t="t" r="r" b="b"/>
            <a:pathLst>
              <a:path w="4088723" h="614364">
                <a:moveTo>
                  <a:pt x="0" y="0"/>
                </a:moveTo>
                <a:lnTo>
                  <a:pt x="4088723" y="0"/>
                </a:lnTo>
                <a:lnTo>
                  <a:pt x="4088723" y="614364"/>
                </a:lnTo>
                <a:lnTo>
                  <a:pt x="0" y="614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711395" y="6269985"/>
            <a:ext cx="3921387" cy="589220"/>
          </a:xfrm>
          <a:custGeom>
            <a:avLst/>
            <a:gdLst/>
            <a:ahLst/>
            <a:cxnLst/>
            <a:rect l="l" t="t" r="r" b="b"/>
            <a:pathLst>
              <a:path w="3921387" h="589220">
                <a:moveTo>
                  <a:pt x="0" y="0"/>
                </a:moveTo>
                <a:lnTo>
                  <a:pt x="3921388" y="0"/>
                </a:lnTo>
                <a:lnTo>
                  <a:pt x="3921388" y="589220"/>
                </a:lnTo>
                <a:lnTo>
                  <a:pt x="0" y="58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0395" y="3168084"/>
            <a:ext cx="3897497" cy="585630"/>
          </a:xfrm>
          <a:custGeom>
            <a:avLst/>
            <a:gdLst/>
            <a:ahLst/>
            <a:cxnLst/>
            <a:rect l="l" t="t" r="r" b="b"/>
            <a:pathLst>
              <a:path w="3897497" h="585630">
                <a:moveTo>
                  <a:pt x="0" y="0"/>
                </a:moveTo>
                <a:lnTo>
                  <a:pt x="3897498" y="0"/>
                </a:lnTo>
                <a:lnTo>
                  <a:pt x="3897498" y="585631"/>
                </a:lnTo>
                <a:lnTo>
                  <a:pt x="0" y="585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18783" y="2101870"/>
            <a:ext cx="2755095" cy="1278799"/>
          </a:xfrm>
          <a:custGeom>
            <a:avLst/>
            <a:gdLst/>
            <a:ahLst/>
            <a:cxnLst/>
            <a:rect l="l" t="t" r="r" b="b"/>
            <a:pathLst>
              <a:path w="2755095" h="1278799">
                <a:moveTo>
                  <a:pt x="0" y="0"/>
                </a:moveTo>
                <a:lnTo>
                  <a:pt x="2755095" y="0"/>
                </a:lnTo>
                <a:lnTo>
                  <a:pt x="2755095" y="1278800"/>
                </a:lnTo>
                <a:lnTo>
                  <a:pt x="0" y="1278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02462" y="2092471"/>
            <a:ext cx="2773989" cy="1297599"/>
          </a:xfrm>
          <a:custGeom>
            <a:avLst/>
            <a:gdLst/>
            <a:ahLst/>
            <a:cxnLst/>
            <a:rect l="l" t="t" r="r" b="b"/>
            <a:pathLst>
              <a:path w="2773989" h="1297599">
                <a:moveTo>
                  <a:pt x="0" y="0"/>
                </a:moveTo>
                <a:lnTo>
                  <a:pt x="2773989" y="0"/>
                </a:lnTo>
                <a:lnTo>
                  <a:pt x="2773989" y="1297599"/>
                </a:lnTo>
                <a:lnTo>
                  <a:pt x="0" y="12975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10916" y="2445294"/>
            <a:ext cx="1937727" cy="52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2"/>
              </a:lnSpc>
            </a:pPr>
            <a:r>
              <a:rPr lang="en-US" sz="1924" spc="-90">
                <a:solidFill>
                  <a:srgbClr val="000000"/>
                </a:solidFill>
                <a:latin typeface="Open Sans Bold"/>
              </a:rPr>
              <a:t>Personel  Hareketliliği</a:t>
            </a:r>
          </a:p>
        </p:txBody>
      </p:sp>
      <p:sp>
        <p:nvSpPr>
          <p:cNvPr id="14" name="Freeform 14"/>
          <p:cNvSpPr/>
          <p:nvPr/>
        </p:nvSpPr>
        <p:spPr>
          <a:xfrm>
            <a:off x="242749" y="3966342"/>
            <a:ext cx="1586748" cy="1278799"/>
          </a:xfrm>
          <a:custGeom>
            <a:avLst/>
            <a:gdLst/>
            <a:ahLst/>
            <a:cxnLst/>
            <a:rect l="l" t="t" r="r" b="b"/>
            <a:pathLst>
              <a:path w="1586748" h="1278799">
                <a:moveTo>
                  <a:pt x="0" y="0"/>
                </a:moveTo>
                <a:lnTo>
                  <a:pt x="1586748" y="0"/>
                </a:lnTo>
                <a:lnTo>
                  <a:pt x="1586748" y="1278800"/>
                </a:lnTo>
                <a:lnTo>
                  <a:pt x="0" y="127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33443" y="3956943"/>
            <a:ext cx="1605361" cy="1297599"/>
          </a:xfrm>
          <a:custGeom>
            <a:avLst/>
            <a:gdLst/>
            <a:ahLst/>
            <a:cxnLst/>
            <a:rect l="l" t="t" r="r" b="b"/>
            <a:pathLst>
              <a:path w="1605361" h="1297599">
                <a:moveTo>
                  <a:pt x="0" y="0"/>
                </a:moveTo>
                <a:lnTo>
                  <a:pt x="1605362" y="0"/>
                </a:lnTo>
                <a:lnTo>
                  <a:pt x="1605362" y="1297599"/>
                </a:lnTo>
                <a:lnTo>
                  <a:pt x="0" y="1297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2164" y="4459666"/>
            <a:ext cx="1248342" cy="24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4"/>
              </a:lnSpc>
            </a:pPr>
            <a:r>
              <a:rPr lang="en-US" sz="1628" spc="-197">
                <a:solidFill>
                  <a:srgbClr val="000000"/>
                </a:solidFill>
                <a:latin typeface="Open Sans"/>
              </a:rPr>
              <a:t>Kurs  ve  Eğitim</a:t>
            </a:r>
          </a:p>
        </p:txBody>
      </p:sp>
      <p:sp>
        <p:nvSpPr>
          <p:cNvPr id="17" name="Freeform 17"/>
          <p:cNvSpPr/>
          <p:nvPr/>
        </p:nvSpPr>
        <p:spPr>
          <a:xfrm>
            <a:off x="2099564" y="3939920"/>
            <a:ext cx="1586748" cy="1278799"/>
          </a:xfrm>
          <a:custGeom>
            <a:avLst/>
            <a:gdLst/>
            <a:ahLst/>
            <a:cxnLst/>
            <a:rect l="l" t="t" r="r" b="b"/>
            <a:pathLst>
              <a:path w="1586748" h="1278799">
                <a:moveTo>
                  <a:pt x="0" y="0"/>
                </a:moveTo>
                <a:lnTo>
                  <a:pt x="1586749" y="0"/>
                </a:lnTo>
                <a:lnTo>
                  <a:pt x="1586749" y="1278799"/>
                </a:lnTo>
                <a:lnTo>
                  <a:pt x="0" y="1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90259" y="3930520"/>
            <a:ext cx="1605360" cy="1297599"/>
          </a:xfrm>
          <a:custGeom>
            <a:avLst/>
            <a:gdLst/>
            <a:ahLst/>
            <a:cxnLst/>
            <a:rect l="l" t="t" r="r" b="b"/>
            <a:pathLst>
              <a:path w="1605360" h="1297599">
                <a:moveTo>
                  <a:pt x="0" y="0"/>
                </a:moveTo>
                <a:lnTo>
                  <a:pt x="1605360" y="0"/>
                </a:lnTo>
                <a:lnTo>
                  <a:pt x="1605360" y="1297599"/>
                </a:lnTo>
                <a:lnTo>
                  <a:pt x="0" y="1297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05221" y="4374637"/>
            <a:ext cx="1630851" cy="24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4"/>
              </a:lnSpc>
            </a:pPr>
            <a:r>
              <a:rPr lang="en-US" sz="1628" spc="-64">
                <a:solidFill>
                  <a:srgbClr val="000000"/>
                </a:solidFill>
                <a:latin typeface="Open Sans"/>
              </a:rPr>
              <a:t>İş Başı İzleme</a:t>
            </a:r>
          </a:p>
        </p:txBody>
      </p:sp>
      <p:sp>
        <p:nvSpPr>
          <p:cNvPr id="20" name="Freeform 20"/>
          <p:cNvSpPr/>
          <p:nvPr/>
        </p:nvSpPr>
        <p:spPr>
          <a:xfrm>
            <a:off x="4096859" y="3877481"/>
            <a:ext cx="1586748" cy="1278799"/>
          </a:xfrm>
          <a:custGeom>
            <a:avLst/>
            <a:gdLst/>
            <a:ahLst/>
            <a:cxnLst/>
            <a:rect l="l" t="t" r="r" b="b"/>
            <a:pathLst>
              <a:path w="1586748" h="1278799">
                <a:moveTo>
                  <a:pt x="0" y="0"/>
                </a:moveTo>
                <a:lnTo>
                  <a:pt x="1586748" y="0"/>
                </a:lnTo>
                <a:lnTo>
                  <a:pt x="1586748" y="1278800"/>
                </a:lnTo>
                <a:lnTo>
                  <a:pt x="0" y="127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087554" y="3868082"/>
            <a:ext cx="1605361" cy="1297599"/>
          </a:xfrm>
          <a:custGeom>
            <a:avLst/>
            <a:gdLst/>
            <a:ahLst/>
            <a:cxnLst/>
            <a:rect l="l" t="t" r="r" b="b"/>
            <a:pathLst>
              <a:path w="1605361" h="1297599">
                <a:moveTo>
                  <a:pt x="0" y="0"/>
                </a:moveTo>
                <a:lnTo>
                  <a:pt x="1605361" y="0"/>
                </a:lnTo>
                <a:lnTo>
                  <a:pt x="1605361" y="1297599"/>
                </a:lnTo>
                <a:lnTo>
                  <a:pt x="0" y="1297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177371" y="4279433"/>
            <a:ext cx="1506235" cy="4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8"/>
              </a:lnSpc>
            </a:pPr>
            <a:r>
              <a:rPr lang="en-US" sz="1480" spc="-73">
                <a:solidFill>
                  <a:srgbClr val="000000"/>
                </a:solidFill>
                <a:latin typeface="Open Sans"/>
              </a:rPr>
              <a:t>Öğretmen  Görevlendirmesi</a:t>
            </a:r>
          </a:p>
        </p:txBody>
      </p:sp>
      <p:sp>
        <p:nvSpPr>
          <p:cNvPr id="23" name="Freeform 23"/>
          <p:cNvSpPr/>
          <p:nvPr/>
        </p:nvSpPr>
        <p:spPr>
          <a:xfrm>
            <a:off x="5879681" y="4983363"/>
            <a:ext cx="2585569" cy="1286826"/>
          </a:xfrm>
          <a:custGeom>
            <a:avLst/>
            <a:gdLst/>
            <a:ahLst/>
            <a:cxnLst/>
            <a:rect l="l" t="t" r="r" b="b"/>
            <a:pathLst>
              <a:path w="2585569" h="1286826">
                <a:moveTo>
                  <a:pt x="0" y="0"/>
                </a:moveTo>
                <a:lnTo>
                  <a:pt x="2585569" y="0"/>
                </a:lnTo>
                <a:lnTo>
                  <a:pt x="2585569" y="1286826"/>
                </a:lnTo>
                <a:lnTo>
                  <a:pt x="0" y="12868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864365" y="4973906"/>
            <a:ext cx="2604580" cy="1305837"/>
          </a:xfrm>
          <a:custGeom>
            <a:avLst/>
            <a:gdLst/>
            <a:ahLst/>
            <a:cxnLst/>
            <a:rect l="l" t="t" r="r" b="b"/>
            <a:pathLst>
              <a:path w="2604580" h="1305837">
                <a:moveTo>
                  <a:pt x="0" y="0"/>
                </a:moveTo>
                <a:lnTo>
                  <a:pt x="2604579" y="0"/>
                </a:lnTo>
                <a:lnTo>
                  <a:pt x="2604579" y="1305836"/>
                </a:lnTo>
                <a:lnTo>
                  <a:pt x="0" y="13058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166953" y="5197236"/>
            <a:ext cx="2585381" cy="1286638"/>
          </a:xfrm>
          <a:custGeom>
            <a:avLst/>
            <a:gdLst/>
            <a:ahLst/>
            <a:cxnLst/>
            <a:rect l="l" t="t" r="r" b="b"/>
            <a:pathLst>
              <a:path w="2585381" h="1286638">
                <a:moveTo>
                  <a:pt x="0" y="0"/>
                </a:moveTo>
                <a:lnTo>
                  <a:pt x="2585381" y="0"/>
                </a:lnTo>
                <a:lnTo>
                  <a:pt x="2585381" y="1286637"/>
                </a:lnTo>
                <a:lnTo>
                  <a:pt x="0" y="12866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151637" y="5187779"/>
            <a:ext cx="2604390" cy="1305458"/>
          </a:xfrm>
          <a:custGeom>
            <a:avLst/>
            <a:gdLst/>
            <a:ahLst/>
            <a:cxnLst/>
            <a:rect l="l" t="t" r="r" b="b"/>
            <a:pathLst>
              <a:path w="2604390" h="1305458">
                <a:moveTo>
                  <a:pt x="0" y="0"/>
                </a:moveTo>
                <a:lnTo>
                  <a:pt x="2604390" y="0"/>
                </a:lnTo>
                <a:lnTo>
                  <a:pt x="2604390" y="1305458"/>
                </a:lnTo>
                <a:lnTo>
                  <a:pt x="0" y="130545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637865" y="5544779"/>
            <a:ext cx="1828903" cy="5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5"/>
              </a:lnSpc>
            </a:pPr>
            <a:r>
              <a:rPr lang="en-US" sz="1936" spc="-84">
                <a:solidFill>
                  <a:srgbClr val="000000"/>
                </a:solidFill>
                <a:latin typeface="Open Sans Bold"/>
              </a:rPr>
              <a:t>Öğrenci  Hareketliliği</a:t>
            </a:r>
          </a:p>
        </p:txBody>
      </p:sp>
      <p:sp>
        <p:nvSpPr>
          <p:cNvPr id="28" name="Freeform 28"/>
          <p:cNvSpPr/>
          <p:nvPr/>
        </p:nvSpPr>
        <p:spPr>
          <a:xfrm>
            <a:off x="4036137" y="6944455"/>
            <a:ext cx="1596568" cy="1286827"/>
          </a:xfrm>
          <a:custGeom>
            <a:avLst/>
            <a:gdLst/>
            <a:ahLst/>
            <a:cxnLst/>
            <a:rect l="l" t="t" r="r" b="b"/>
            <a:pathLst>
              <a:path w="1596568" h="1286827">
                <a:moveTo>
                  <a:pt x="0" y="0"/>
                </a:moveTo>
                <a:lnTo>
                  <a:pt x="1596569" y="0"/>
                </a:lnTo>
                <a:lnTo>
                  <a:pt x="1596569" y="1286827"/>
                </a:lnTo>
                <a:lnTo>
                  <a:pt x="0" y="128682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100024" y="7073136"/>
            <a:ext cx="1596474" cy="1286638"/>
          </a:xfrm>
          <a:custGeom>
            <a:avLst/>
            <a:gdLst/>
            <a:ahLst/>
            <a:cxnLst/>
            <a:rect l="l" t="t" r="r" b="b"/>
            <a:pathLst>
              <a:path w="1596474" h="1286638">
                <a:moveTo>
                  <a:pt x="0" y="0"/>
                </a:moveTo>
                <a:lnTo>
                  <a:pt x="1596475" y="0"/>
                </a:lnTo>
                <a:lnTo>
                  <a:pt x="1596475" y="1286638"/>
                </a:lnTo>
                <a:lnTo>
                  <a:pt x="0" y="128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090662" y="7063679"/>
            <a:ext cx="1615201" cy="1305553"/>
          </a:xfrm>
          <a:custGeom>
            <a:avLst/>
            <a:gdLst/>
            <a:ahLst/>
            <a:cxnLst/>
            <a:rect l="l" t="t" r="r" b="b"/>
            <a:pathLst>
              <a:path w="1615201" h="1305553">
                <a:moveTo>
                  <a:pt x="0" y="0"/>
                </a:moveTo>
                <a:lnTo>
                  <a:pt x="1615201" y="0"/>
                </a:lnTo>
                <a:lnTo>
                  <a:pt x="1615201" y="1305553"/>
                </a:lnTo>
                <a:lnTo>
                  <a:pt x="0" y="1305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163841" y="7231370"/>
            <a:ext cx="1443258" cy="44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1"/>
              </a:lnSpc>
            </a:pPr>
            <a:r>
              <a:rPr lang="en-US" sz="1638" spc="-64">
                <a:solidFill>
                  <a:srgbClr val="000000"/>
                </a:solidFill>
                <a:latin typeface="Open Sans"/>
              </a:rPr>
              <a:t>Beceri Yarışmaları</a:t>
            </a:r>
          </a:p>
        </p:txBody>
      </p:sp>
      <p:sp>
        <p:nvSpPr>
          <p:cNvPr id="32" name="Freeform 32"/>
          <p:cNvSpPr/>
          <p:nvPr/>
        </p:nvSpPr>
        <p:spPr>
          <a:xfrm>
            <a:off x="5987314" y="6944455"/>
            <a:ext cx="1596568" cy="1286827"/>
          </a:xfrm>
          <a:custGeom>
            <a:avLst/>
            <a:gdLst/>
            <a:ahLst/>
            <a:cxnLst/>
            <a:rect l="l" t="t" r="r" b="b"/>
            <a:pathLst>
              <a:path w="1596568" h="1286827">
                <a:moveTo>
                  <a:pt x="0" y="0"/>
                </a:moveTo>
                <a:lnTo>
                  <a:pt x="1596568" y="0"/>
                </a:lnTo>
                <a:lnTo>
                  <a:pt x="1596568" y="1286827"/>
                </a:lnTo>
                <a:lnTo>
                  <a:pt x="0" y="128682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051200" y="7073136"/>
            <a:ext cx="1596474" cy="1286638"/>
          </a:xfrm>
          <a:custGeom>
            <a:avLst/>
            <a:gdLst/>
            <a:ahLst/>
            <a:cxnLst/>
            <a:rect l="l" t="t" r="r" b="b"/>
            <a:pathLst>
              <a:path w="1596474" h="1286638">
                <a:moveTo>
                  <a:pt x="0" y="0"/>
                </a:moveTo>
                <a:lnTo>
                  <a:pt x="1596474" y="0"/>
                </a:lnTo>
                <a:lnTo>
                  <a:pt x="1596474" y="1286638"/>
                </a:lnTo>
                <a:lnTo>
                  <a:pt x="0" y="128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041838" y="7063679"/>
            <a:ext cx="1615201" cy="1305553"/>
          </a:xfrm>
          <a:custGeom>
            <a:avLst/>
            <a:gdLst/>
            <a:ahLst/>
            <a:cxnLst/>
            <a:rect l="l" t="t" r="r" b="b"/>
            <a:pathLst>
              <a:path w="1615201" h="1305553">
                <a:moveTo>
                  <a:pt x="0" y="0"/>
                </a:moveTo>
                <a:lnTo>
                  <a:pt x="1615201" y="0"/>
                </a:lnTo>
                <a:lnTo>
                  <a:pt x="1615201" y="1305553"/>
                </a:lnTo>
                <a:lnTo>
                  <a:pt x="0" y="1305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938491" y="6944455"/>
            <a:ext cx="1596569" cy="1286827"/>
          </a:xfrm>
          <a:custGeom>
            <a:avLst/>
            <a:gdLst/>
            <a:ahLst/>
            <a:cxnLst/>
            <a:rect l="l" t="t" r="r" b="b"/>
            <a:pathLst>
              <a:path w="1596569" h="1286827">
                <a:moveTo>
                  <a:pt x="0" y="0"/>
                </a:moveTo>
                <a:lnTo>
                  <a:pt x="1596570" y="0"/>
                </a:lnTo>
                <a:lnTo>
                  <a:pt x="1596570" y="1286827"/>
                </a:lnTo>
                <a:lnTo>
                  <a:pt x="0" y="128682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002378" y="7073136"/>
            <a:ext cx="1596474" cy="1286638"/>
          </a:xfrm>
          <a:custGeom>
            <a:avLst/>
            <a:gdLst/>
            <a:ahLst/>
            <a:cxnLst/>
            <a:rect l="l" t="t" r="r" b="b"/>
            <a:pathLst>
              <a:path w="1596474" h="1286638">
                <a:moveTo>
                  <a:pt x="0" y="0"/>
                </a:moveTo>
                <a:lnTo>
                  <a:pt x="1596475" y="0"/>
                </a:lnTo>
                <a:lnTo>
                  <a:pt x="1596475" y="1286638"/>
                </a:lnTo>
                <a:lnTo>
                  <a:pt x="0" y="128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7993016" y="7063679"/>
            <a:ext cx="1615200" cy="1305553"/>
          </a:xfrm>
          <a:custGeom>
            <a:avLst/>
            <a:gdLst/>
            <a:ahLst/>
            <a:cxnLst/>
            <a:rect l="l" t="t" r="r" b="b"/>
            <a:pathLst>
              <a:path w="1615200" h="1305553">
                <a:moveTo>
                  <a:pt x="0" y="0"/>
                </a:moveTo>
                <a:lnTo>
                  <a:pt x="1615200" y="0"/>
                </a:lnTo>
                <a:lnTo>
                  <a:pt x="1615200" y="1305553"/>
                </a:lnTo>
                <a:lnTo>
                  <a:pt x="0" y="1305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8130210" y="7401016"/>
            <a:ext cx="1315701" cy="6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"/>
              </a:lnSpc>
            </a:pPr>
            <a:r>
              <a:rPr lang="en-US" sz="1638" spc="-64">
                <a:solidFill>
                  <a:srgbClr val="000000"/>
                </a:solidFill>
                <a:latin typeface="Open Sans"/>
              </a:rPr>
              <a:t>Uzun Dönem  Öğrenci  Hareketliliği</a:t>
            </a:r>
          </a:p>
        </p:txBody>
      </p:sp>
      <p:sp>
        <p:nvSpPr>
          <p:cNvPr id="39" name="Freeform 39"/>
          <p:cNvSpPr/>
          <p:nvPr/>
        </p:nvSpPr>
        <p:spPr>
          <a:xfrm>
            <a:off x="11070162" y="1890250"/>
            <a:ext cx="2931688" cy="1341738"/>
          </a:xfrm>
          <a:custGeom>
            <a:avLst/>
            <a:gdLst/>
            <a:ahLst/>
            <a:cxnLst/>
            <a:rect l="l" t="t" r="r" b="b"/>
            <a:pathLst>
              <a:path w="2931688" h="1341738">
                <a:moveTo>
                  <a:pt x="0" y="0"/>
                </a:moveTo>
                <a:lnTo>
                  <a:pt x="2931688" y="0"/>
                </a:lnTo>
                <a:lnTo>
                  <a:pt x="2931688" y="1341738"/>
                </a:lnTo>
                <a:lnTo>
                  <a:pt x="0" y="134173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1052696" y="1880390"/>
            <a:ext cx="2951608" cy="1361461"/>
          </a:xfrm>
          <a:custGeom>
            <a:avLst/>
            <a:gdLst/>
            <a:ahLst/>
            <a:cxnLst/>
            <a:rect l="l" t="t" r="r" b="b"/>
            <a:pathLst>
              <a:path w="2951608" h="1361461">
                <a:moveTo>
                  <a:pt x="0" y="0"/>
                </a:moveTo>
                <a:lnTo>
                  <a:pt x="2951608" y="0"/>
                </a:lnTo>
                <a:lnTo>
                  <a:pt x="2951608" y="1361461"/>
                </a:lnTo>
                <a:lnTo>
                  <a:pt x="0" y="136146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395899" y="2113250"/>
            <a:ext cx="2931689" cy="1341542"/>
          </a:xfrm>
          <a:custGeom>
            <a:avLst/>
            <a:gdLst/>
            <a:ahLst/>
            <a:cxnLst/>
            <a:rect l="l" t="t" r="r" b="b"/>
            <a:pathLst>
              <a:path w="2931689" h="1341542">
                <a:moveTo>
                  <a:pt x="0" y="0"/>
                </a:moveTo>
                <a:lnTo>
                  <a:pt x="2931689" y="0"/>
                </a:lnTo>
                <a:lnTo>
                  <a:pt x="2931689" y="1341542"/>
                </a:lnTo>
                <a:lnTo>
                  <a:pt x="0" y="134154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1378532" y="2103389"/>
            <a:ext cx="2951313" cy="1361264"/>
          </a:xfrm>
          <a:custGeom>
            <a:avLst/>
            <a:gdLst/>
            <a:ahLst/>
            <a:cxnLst/>
            <a:rect l="l" t="t" r="r" b="b"/>
            <a:pathLst>
              <a:path w="2951313" h="1361264">
                <a:moveTo>
                  <a:pt x="0" y="0"/>
                </a:moveTo>
                <a:lnTo>
                  <a:pt x="2951313" y="0"/>
                </a:lnTo>
                <a:lnTo>
                  <a:pt x="2951313" y="1361265"/>
                </a:lnTo>
                <a:lnTo>
                  <a:pt x="0" y="136126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1981398" y="2310439"/>
            <a:ext cx="2039617" cy="8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</a:pPr>
            <a:r>
              <a:rPr lang="en-US" sz="2018" spc="-88">
                <a:solidFill>
                  <a:srgbClr val="000000"/>
                </a:solidFill>
                <a:latin typeface="Open Sans Bold"/>
              </a:rPr>
              <a:t>Diğer  Desteklenen  Aktiviteler</a:t>
            </a:r>
          </a:p>
        </p:txBody>
      </p:sp>
      <p:sp>
        <p:nvSpPr>
          <p:cNvPr id="44" name="Freeform 44"/>
          <p:cNvSpPr/>
          <p:nvPr/>
        </p:nvSpPr>
        <p:spPr>
          <a:xfrm>
            <a:off x="9146552" y="3935027"/>
            <a:ext cx="1664699" cy="1341739"/>
          </a:xfrm>
          <a:custGeom>
            <a:avLst/>
            <a:gdLst/>
            <a:ahLst/>
            <a:cxnLst/>
            <a:rect l="l" t="t" r="r" b="b"/>
            <a:pathLst>
              <a:path w="1664699" h="1341739">
                <a:moveTo>
                  <a:pt x="0" y="0"/>
                </a:moveTo>
                <a:lnTo>
                  <a:pt x="1664700" y="0"/>
                </a:lnTo>
                <a:lnTo>
                  <a:pt x="1664700" y="1341739"/>
                </a:lnTo>
                <a:lnTo>
                  <a:pt x="0" y="13417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202520" y="4069200"/>
            <a:ext cx="1664600" cy="1341542"/>
          </a:xfrm>
          <a:custGeom>
            <a:avLst/>
            <a:gdLst/>
            <a:ahLst/>
            <a:cxnLst/>
            <a:rect l="l" t="t" r="r" b="b"/>
            <a:pathLst>
              <a:path w="1664600" h="1341542">
                <a:moveTo>
                  <a:pt x="0" y="0"/>
                </a:moveTo>
                <a:lnTo>
                  <a:pt x="1664601" y="0"/>
                </a:lnTo>
                <a:lnTo>
                  <a:pt x="1664601" y="1341542"/>
                </a:lnTo>
                <a:lnTo>
                  <a:pt x="0" y="13415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9203406" y="4059340"/>
            <a:ext cx="1684126" cy="1361264"/>
          </a:xfrm>
          <a:custGeom>
            <a:avLst/>
            <a:gdLst/>
            <a:ahLst/>
            <a:cxnLst/>
            <a:rect l="l" t="t" r="r" b="b"/>
            <a:pathLst>
              <a:path w="1684126" h="1361264">
                <a:moveTo>
                  <a:pt x="0" y="0"/>
                </a:moveTo>
                <a:lnTo>
                  <a:pt x="1684126" y="0"/>
                </a:lnTo>
                <a:lnTo>
                  <a:pt x="1684126" y="1361264"/>
                </a:lnTo>
                <a:lnTo>
                  <a:pt x="0" y="1361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9529943" y="4397651"/>
            <a:ext cx="1212949" cy="68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6"/>
              </a:lnSpc>
            </a:pPr>
            <a:r>
              <a:rPr lang="en-US" sz="1708" spc="-82">
                <a:solidFill>
                  <a:srgbClr val="000000"/>
                </a:solidFill>
                <a:latin typeface="Open Sans"/>
              </a:rPr>
              <a:t>Uzman Davet  Edilmesi</a:t>
            </a:r>
          </a:p>
        </p:txBody>
      </p:sp>
      <p:sp>
        <p:nvSpPr>
          <p:cNvPr id="48" name="Freeform 48"/>
          <p:cNvSpPr/>
          <p:nvPr/>
        </p:nvSpPr>
        <p:spPr>
          <a:xfrm>
            <a:off x="13215431" y="3935027"/>
            <a:ext cx="1664699" cy="1341739"/>
          </a:xfrm>
          <a:custGeom>
            <a:avLst/>
            <a:gdLst/>
            <a:ahLst/>
            <a:cxnLst/>
            <a:rect l="l" t="t" r="r" b="b"/>
            <a:pathLst>
              <a:path w="1664699" h="1341739">
                <a:moveTo>
                  <a:pt x="0" y="0"/>
                </a:moveTo>
                <a:lnTo>
                  <a:pt x="1664700" y="0"/>
                </a:lnTo>
                <a:lnTo>
                  <a:pt x="1664700" y="1341739"/>
                </a:lnTo>
                <a:lnTo>
                  <a:pt x="0" y="13417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3282046" y="4069200"/>
            <a:ext cx="1664600" cy="1341542"/>
          </a:xfrm>
          <a:custGeom>
            <a:avLst/>
            <a:gdLst/>
            <a:ahLst/>
            <a:cxnLst/>
            <a:rect l="l" t="t" r="r" b="b"/>
            <a:pathLst>
              <a:path w="1664600" h="1341542">
                <a:moveTo>
                  <a:pt x="0" y="0"/>
                </a:moveTo>
                <a:lnTo>
                  <a:pt x="1664600" y="0"/>
                </a:lnTo>
                <a:lnTo>
                  <a:pt x="1664600" y="1341542"/>
                </a:lnTo>
                <a:lnTo>
                  <a:pt x="0" y="13415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3272284" y="4059340"/>
            <a:ext cx="1684125" cy="1361264"/>
          </a:xfrm>
          <a:custGeom>
            <a:avLst/>
            <a:gdLst/>
            <a:ahLst/>
            <a:cxnLst/>
            <a:rect l="l" t="t" r="r" b="b"/>
            <a:pathLst>
              <a:path w="1684125" h="1361264">
                <a:moveTo>
                  <a:pt x="0" y="0"/>
                </a:moveTo>
                <a:lnTo>
                  <a:pt x="1684125" y="0"/>
                </a:lnTo>
                <a:lnTo>
                  <a:pt x="1684125" y="1361264"/>
                </a:lnTo>
                <a:lnTo>
                  <a:pt x="0" y="1361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6197129" y="7299982"/>
            <a:ext cx="1304228" cy="66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"/>
              </a:lnSpc>
            </a:pPr>
            <a:r>
              <a:rPr lang="en-US" sz="1638" spc="-64">
                <a:solidFill>
                  <a:srgbClr val="000000"/>
                </a:solidFill>
                <a:latin typeface="Open Sans"/>
              </a:rPr>
              <a:t>Kısa Dönem  Öğrenci Eğitim  Hareketliliği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652111" y="4536937"/>
            <a:ext cx="1228905" cy="45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6"/>
              </a:lnSpc>
            </a:pPr>
            <a:r>
              <a:rPr lang="en-US" sz="1708" spc="-75">
                <a:solidFill>
                  <a:srgbClr val="000000"/>
                </a:solidFill>
                <a:latin typeface="Open Sans"/>
              </a:rPr>
              <a:t>Hazırlık  Ziyaretleri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Personel Hareketlilik Türleri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96258" y="2012828"/>
            <a:ext cx="3760392" cy="537823"/>
            <a:chOff x="0" y="0"/>
            <a:chExt cx="6007100" cy="8591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07100" cy="859155"/>
            </a:xfrm>
            <a:custGeom>
              <a:avLst/>
              <a:gdLst/>
              <a:ahLst/>
              <a:cxnLst/>
              <a:rect l="l" t="t" r="r" b="b"/>
              <a:pathLst>
                <a:path w="6007100" h="859155">
                  <a:moveTo>
                    <a:pt x="0" y="0"/>
                  </a:moveTo>
                  <a:lnTo>
                    <a:pt x="6007100" y="0"/>
                  </a:lnTo>
                  <a:lnTo>
                    <a:pt x="6007100" y="859155"/>
                  </a:lnTo>
                  <a:lnTo>
                    <a:pt x="0" y="8591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80358" y="1996928"/>
            <a:ext cx="3792192" cy="569623"/>
            <a:chOff x="0" y="0"/>
            <a:chExt cx="6057900" cy="9099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57900" cy="909955"/>
            </a:xfrm>
            <a:custGeom>
              <a:avLst/>
              <a:gdLst/>
              <a:ahLst/>
              <a:cxnLst/>
              <a:rect l="l" t="t" r="r" b="b"/>
              <a:pathLst>
                <a:path w="6057900" h="909955">
                  <a:moveTo>
                    <a:pt x="25400" y="0"/>
                  </a:moveTo>
                  <a:lnTo>
                    <a:pt x="6032500" y="0"/>
                  </a:lnTo>
                  <a:cubicBezTo>
                    <a:pt x="6046470" y="0"/>
                    <a:pt x="6057900" y="11430"/>
                    <a:pt x="6057900" y="25400"/>
                  </a:cubicBezTo>
                  <a:lnTo>
                    <a:pt x="6057900" y="884555"/>
                  </a:lnTo>
                  <a:cubicBezTo>
                    <a:pt x="6057900" y="898525"/>
                    <a:pt x="6046470" y="909955"/>
                    <a:pt x="6032500" y="909955"/>
                  </a:cubicBezTo>
                  <a:lnTo>
                    <a:pt x="25400" y="909955"/>
                  </a:lnTo>
                  <a:cubicBezTo>
                    <a:pt x="11430" y="909955"/>
                    <a:pt x="0" y="898525"/>
                    <a:pt x="0" y="88455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84555"/>
                  </a:lnTo>
                  <a:lnTo>
                    <a:pt x="25400" y="884555"/>
                  </a:lnTo>
                  <a:lnTo>
                    <a:pt x="25400" y="859155"/>
                  </a:lnTo>
                  <a:lnTo>
                    <a:pt x="6032500" y="859155"/>
                  </a:lnTo>
                  <a:lnTo>
                    <a:pt x="6032500" y="884555"/>
                  </a:lnTo>
                  <a:lnTo>
                    <a:pt x="6007100" y="884555"/>
                  </a:lnTo>
                  <a:lnTo>
                    <a:pt x="6007100" y="25400"/>
                  </a:lnTo>
                  <a:lnTo>
                    <a:pt x="6032500" y="25400"/>
                  </a:lnTo>
                  <a:lnTo>
                    <a:pt x="60325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0504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22759" y="2162140"/>
            <a:ext cx="3707391" cy="25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3"/>
              </a:lnSpc>
            </a:pPr>
            <a:r>
              <a:rPr lang="en-US" sz="1627" spc="5">
                <a:solidFill>
                  <a:srgbClr val="000000"/>
                </a:solidFill>
                <a:latin typeface="Roboto Bold"/>
              </a:rPr>
              <a:t>KURS VE EĞİTİM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187123" y="1998185"/>
            <a:ext cx="3569589" cy="537823"/>
            <a:chOff x="0" y="0"/>
            <a:chExt cx="5702300" cy="8591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02300" cy="859155"/>
            </a:xfrm>
            <a:custGeom>
              <a:avLst/>
              <a:gdLst/>
              <a:ahLst/>
              <a:cxnLst/>
              <a:rect l="l" t="t" r="r" b="b"/>
              <a:pathLst>
                <a:path w="5702300" h="859155">
                  <a:moveTo>
                    <a:pt x="0" y="0"/>
                  </a:moveTo>
                  <a:lnTo>
                    <a:pt x="5702300" y="0"/>
                  </a:lnTo>
                  <a:lnTo>
                    <a:pt x="5702300" y="859155"/>
                  </a:lnTo>
                  <a:lnTo>
                    <a:pt x="0" y="8591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171223" y="1982285"/>
            <a:ext cx="3601390" cy="569623"/>
            <a:chOff x="0" y="0"/>
            <a:chExt cx="5753100" cy="9099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53100" cy="909955"/>
            </a:xfrm>
            <a:custGeom>
              <a:avLst/>
              <a:gdLst/>
              <a:ahLst/>
              <a:cxnLst/>
              <a:rect l="l" t="t" r="r" b="b"/>
              <a:pathLst>
                <a:path w="5753100" h="909955">
                  <a:moveTo>
                    <a:pt x="25400" y="0"/>
                  </a:moveTo>
                  <a:lnTo>
                    <a:pt x="5727700" y="0"/>
                  </a:lnTo>
                  <a:cubicBezTo>
                    <a:pt x="5741670" y="0"/>
                    <a:pt x="5753100" y="11430"/>
                    <a:pt x="5753100" y="25400"/>
                  </a:cubicBezTo>
                  <a:lnTo>
                    <a:pt x="5753100" y="884555"/>
                  </a:lnTo>
                  <a:cubicBezTo>
                    <a:pt x="5753100" y="898525"/>
                    <a:pt x="5741670" y="909955"/>
                    <a:pt x="5727700" y="909955"/>
                  </a:cubicBezTo>
                  <a:lnTo>
                    <a:pt x="25400" y="909955"/>
                  </a:lnTo>
                  <a:cubicBezTo>
                    <a:pt x="11430" y="909955"/>
                    <a:pt x="0" y="898525"/>
                    <a:pt x="0" y="88455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84555"/>
                  </a:lnTo>
                  <a:lnTo>
                    <a:pt x="25400" y="884555"/>
                  </a:lnTo>
                  <a:lnTo>
                    <a:pt x="25400" y="859155"/>
                  </a:lnTo>
                  <a:lnTo>
                    <a:pt x="5727700" y="859155"/>
                  </a:lnTo>
                  <a:lnTo>
                    <a:pt x="5727700" y="884555"/>
                  </a:lnTo>
                  <a:lnTo>
                    <a:pt x="5702300" y="884555"/>
                  </a:lnTo>
                  <a:lnTo>
                    <a:pt x="5702300" y="25400"/>
                  </a:lnTo>
                  <a:lnTo>
                    <a:pt x="5727700" y="25400"/>
                  </a:lnTo>
                  <a:lnTo>
                    <a:pt x="57277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0504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256024" y="2148464"/>
            <a:ext cx="3516589" cy="2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2"/>
              </a:lnSpc>
            </a:pPr>
            <a:r>
              <a:rPr lang="en-US" sz="1502" spc="-5">
                <a:solidFill>
                  <a:srgbClr val="000000"/>
                </a:solidFill>
                <a:latin typeface="Roboto Bold"/>
              </a:rPr>
              <a:t>ÖĞRETMEN GÖREVLENDİRMESİ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84937" y="2030016"/>
            <a:ext cx="4122916" cy="604525"/>
            <a:chOff x="0" y="0"/>
            <a:chExt cx="6586220" cy="9657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86220" cy="965708"/>
            </a:xfrm>
            <a:custGeom>
              <a:avLst/>
              <a:gdLst/>
              <a:ahLst/>
              <a:cxnLst/>
              <a:rect l="l" t="t" r="r" b="b"/>
              <a:pathLst>
                <a:path w="6586220" h="965708">
                  <a:moveTo>
                    <a:pt x="0" y="0"/>
                  </a:moveTo>
                  <a:lnTo>
                    <a:pt x="6586220" y="0"/>
                  </a:lnTo>
                  <a:lnTo>
                    <a:pt x="6586220" y="965708"/>
                  </a:lnTo>
                  <a:lnTo>
                    <a:pt x="0" y="9657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369037" y="2014116"/>
            <a:ext cx="4154716" cy="636325"/>
            <a:chOff x="0" y="0"/>
            <a:chExt cx="6637020" cy="10165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37020" cy="1016508"/>
            </a:xfrm>
            <a:custGeom>
              <a:avLst/>
              <a:gdLst/>
              <a:ahLst/>
              <a:cxnLst/>
              <a:rect l="l" t="t" r="r" b="b"/>
              <a:pathLst>
                <a:path w="6637020" h="1016508">
                  <a:moveTo>
                    <a:pt x="25400" y="0"/>
                  </a:moveTo>
                  <a:lnTo>
                    <a:pt x="6611620" y="0"/>
                  </a:lnTo>
                  <a:cubicBezTo>
                    <a:pt x="6625589" y="0"/>
                    <a:pt x="6637020" y="11430"/>
                    <a:pt x="6637020" y="25400"/>
                  </a:cubicBezTo>
                  <a:lnTo>
                    <a:pt x="6637020" y="991108"/>
                  </a:lnTo>
                  <a:cubicBezTo>
                    <a:pt x="6637020" y="1005078"/>
                    <a:pt x="6625589" y="1016508"/>
                    <a:pt x="6611620" y="1016508"/>
                  </a:cubicBezTo>
                  <a:lnTo>
                    <a:pt x="25400" y="1016508"/>
                  </a:lnTo>
                  <a:cubicBezTo>
                    <a:pt x="11430" y="1016508"/>
                    <a:pt x="0" y="1005078"/>
                    <a:pt x="0" y="99110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991108"/>
                  </a:lnTo>
                  <a:lnTo>
                    <a:pt x="25400" y="991108"/>
                  </a:lnTo>
                  <a:lnTo>
                    <a:pt x="25400" y="965708"/>
                  </a:lnTo>
                  <a:lnTo>
                    <a:pt x="6611620" y="965708"/>
                  </a:lnTo>
                  <a:lnTo>
                    <a:pt x="6611620" y="991108"/>
                  </a:lnTo>
                  <a:lnTo>
                    <a:pt x="6586220" y="991108"/>
                  </a:lnTo>
                  <a:lnTo>
                    <a:pt x="6586220" y="25400"/>
                  </a:lnTo>
                  <a:lnTo>
                    <a:pt x="6611620" y="25400"/>
                  </a:lnTo>
                  <a:lnTo>
                    <a:pt x="661162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C0504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411437" y="2198947"/>
            <a:ext cx="4069915" cy="25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3"/>
              </a:lnSpc>
            </a:pPr>
            <a:r>
              <a:rPr lang="en-US" sz="1627" spc="5">
                <a:solidFill>
                  <a:srgbClr val="000000"/>
                </a:solidFill>
                <a:latin typeface="Roboto Bold"/>
              </a:rPr>
              <a:t>İŞBAŞI İZLEME</a:t>
            </a:r>
          </a:p>
        </p:txBody>
      </p:sp>
      <p:sp>
        <p:nvSpPr>
          <p:cNvPr id="22" name="Freeform 22"/>
          <p:cNvSpPr/>
          <p:nvPr/>
        </p:nvSpPr>
        <p:spPr>
          <a:xfrm>
            <a:off x="2254248" y="1477486"/>
            <a:ext cx="10723556" cy="552134"/>
          </a:xfrm>
          <a:custGeom>
            <a:avLst/>
            <a:gdLst/>
            <a:ahLst/>
            <a:cxnLst/>
            <a:rect l="l" t="t" r="r" b="b"/>
            <a:pathLst>
              <a:path w="10723556" h="552134">
                <a:moveTo>
                  <a:pt x="0" y="0"/>
                </a:moveTo>
                <a:lnTo>
                  <a:pt x="10723555" y="0"/>
                </a:lnTo>
                <a:lnTo>
                  <a:pt x="10723555" y="552134"/>
                </a:lnTo>
                <a:lnTo>
                  <a:pt x="0" y="55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64775" y="3986142"/>
            <a:ext cx="2766631" cy="107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endParaRPr/>
          </a:p>
          <a:p>
            <a:pPr algn="l">
              <a:lnSpc>
                <a:spcPts val="2103"/>
              </a:lnSpc>
            </a:pPr>
            <a:endParaRPr/>
          </a:p>
          <a:p>
            <a:pPr algn="l">
              <a:lnSpc>
                <a:spcPts val="2103"/>
              </a:lnSpc>
            </a:pPr>
            <a:r>
              <a:rPr lang="en-US" sz="1752" spc="-94">
                <a:solidFill>
                  <a:srgbClr val="000000"/>
                </a:solidFill>
                <a:latin typeface="Open Sans"/>
              </a:rPr>
              <a:t>*Tüm okul personeli katılabilir.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3992" y="4486254"/>
            <a:ext cx="1710063" cy="80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endParaRPr/>
          </a:p>
          <a:p>
            <a:pPr algn="l">
              <a:lnSpc>
                <a:spcPts val="2103"/>
              </a:lnSpc>
            </a:pPr>
            <a:endParaRPr/>
          </a:p>
          <a:p>
            <a:pPr algn="l">
              <a:lnSpc>
                <a:spcPts val="2103"/>
              </a:lnSpc>
            </a:pPr>
            <a:r>
              <a:rPr lang="en-US" sz="1752" spc="-94">
                <a:solidFill>
                  <a:srgbClr val="000000"/>
                </a:solidFill>
                <a:latin typeface="Open Sans"/>
              </a:rPr>
              <a:t>*2-30 Gün Olabilir.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4367" y="4990702"/>
            <a:ext cx="4034670" cy="80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endParaRPr/>
          </a:p>
          <a:p>
            <a:pPr algn="l">
              <a:lnSpc>
                <a:spcPts val="2103"/>
              </a:lnSpc>
            </a:pPr>
            <a:r>
              <a:rPr lang="en-US" sz="1752" spc="-75">
                <a:solidFill>
                  <a:srgbClr val="000000"/>
                </a:solidFill>
                <a:latin typeface="Open Sans"/>
              </a:rPr>
              <a:t>*Her katılımcı için maksimum 10 günlük kurs  ödemesi yapılır.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4152" y="6012444"/>
            <a:ext cx="3932113" cy="52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69">
                <a:solidFill>
                  <a:srgbClr val="000000"/>
                </a:solidFill>
                <a:latin typeface="Open Sans"/>
              </a:rPr>
              <a:t>*Katılımcılar gönderen okulda (kurumda)  çalışıyor olmak zorundadır.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0358" y="7033797"/>
            <a:ext cx="3932113" cy="54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8">
                <a:solidFill>
                  <a:srgbClr val="C00000"/>
                </a:solidFill>
                <a:latin typeface="Open Sans Bold"/>
              </a:rPr>
              <a:t>*Kurslara katılan personele tercüman desteği verilmeyecektir.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67375" y="3919969"/>
            <a:ext cx="4036716" cy="26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94">
                <a:solidFill>
                  <a:srgbClr val="000000"/>
                </a:solidFill>
                <a:latin typeface="Open Sans"/>
              </a:rPr>
              <a:t>*Tüm okul personeli katılabilir.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42031" y="4365938"/>
            <a:ext cx="1710064" cy="26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94">
                <a:solidFill>
                  <a:srgbClr val="000000"/>
                </a:solidFill>
                <a:latin typeface="Open Sans"/>
              </a:rPr>
              <a:t>*2-60 Gün Olabilir.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7376" y="4814343"/>
            <a:ext cx="4299406" cy="52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69">
                <a:solidFill>
                  <a:srgbClr val="000000"/>
                </a:solidFill>
                <a:latin typeface="Open Sans"/>
              </a:rPr>
              <a:t>*Önceden anlaşma sağlanan bir karşı kurumda  (okulda) gerçekleşir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31798" y="5628394"/>
            <a:ext cx="4642056" cy="52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1">
                <a:solidFill>
                  <a:srgbClr val="000000"/>
                </a:solidFill>
                <a:latin typeface="Open Sans"/>
              </a:rPr>
              <a:t>*Sadece seyahat ve bireysel destek ödemesi yapılır.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83443" y="6246325"/>
            <a:ext cx="4471924" cy="52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1">
                <a:solidFill>
                  <a:srgbClr val="000000"/>
                </a:solidFill>
                <a:latin typeface="Open Sans"/>
              </a:rPr>
              <a:t>*Katılımcılar gönderen okulda (kurumda) çalışıyor olmak zorundadır.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11616" y="3892974"/>
            <a:ext cx="1822955" cy="52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75">
                <a:solidFill>
                  <a:srgbClr val="000000"/>
                </a:solidFill>
                <a:latin typeface="Open Sans"/>
              </a:rPr>
              <a:t>*2-365 Gün Olabilir.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11616" y="4369329"/>
            <a:ext cx="3539953" cy="78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69">
                <a:solidFill>
                  <a:srgbClr val="000000"/>
                </a:solidFill>
                <a:latin typeface="Open Sans"/>
              </a:rPr>
              <a:t>*Katılımcılar gönderen  okulda (kurumda) çalışıyor olmak  zorundadır.</a:t>
            </a:r>
          </a:p>
        </p:txBody>
      </p:sp>
      <p:sp>
        <p:nvSpPr>
          <p:cNvPr id="35" name="Freeform 35"/>
          <p:cNvSpPr/>
          <p:nvPr/>
        </p:nvSpPr>
        <p:spPr>
          <a:xfrm>
            <a:off x="0" y="8259611"/>
            <a:ext cx="15240000" cy="92301"/>
          </a:xfrm>
          <a:custGeom>
            <a:avLst/>
            <a:gdLst/>
            <a:ahLst/>
            <a:cxnLst/>
            <a:rect l="l" t="t" r="r" b="b"/>
            <a:pathLst>
              <a:path w="15240000" h="92301">
                <a:moveTo>
                  <a:pt x="0" y="0"/>
                </a:moveTo>
                <a:lnTo>
                  <a:pt x="15240000" y="0"/>
                </a:lnTo>
                <a:lnTo>
                  <a:pt x="15240000" y="92301"/>
                </a:lnTo>
                <a:lnTo>
                  <a:pt x="0" y="92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5671978" y="7136870"/>
            <a:ext cx="3932113" cy="54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8">
                <a:solidFill>
                  <a:srgbClr val="C00000"/>
                </a:solidFill>
                <a:latin typeface="Open Sans Bold"/>
              </a:rPr>
              <a:t>*Kurslara katılan personele tercüman desteği verilmeyecektir</a:t>
            </a:r>
            <a:r>
              <a:rPr lang="en-US" sz="1752" spc="-88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69382" y="5225385"/>
            <a:ext cx="4227779" cy="15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8">
                <a:solidFill>
                  <a:srgbClr val="000000"/>
                </a:solidFill>
                <a:latin typeface="Open Sans"/>
              </a:rPr>
              <a:t>*personele tercüman desteği verilmeyecektir.</a:t>
            </a:r>
          </a:p>
          <a:p>
            <a:pPr algn="l">
              <a:lnSpc>
                <a:spcPts val="2103"/>
              </a:lnSpc>
            </a:pPr>
            <a:r>
              <a:rPr lang="en-US" sz="1752" spc="-69">
                <a:solidFill>
                  <a:srgbClr val="000000"/>
                </a:solidFill>
                <a:latin typeface="Open Sans"/>
              </a:rPr>
              <a:t>*Okul eğitimi alanında çalışan personelin Program Üyesi bir ülkedeki bir ortak okulda mesleki becerilerini geliştirme amacıyla öğretim görevi yapmasıdır.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811616" y="7085252"/>
            <a:ext cx="3932113" cy="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752" spc="-88">
                <a:solidFill>
                  <a:srgbClr val="000000"/>
                </a:solidFill>
                <a:latin typeface="Open Sans"/>
              </a:rPr>
              <a:t>*</a:t>
            </a:r>
            <a:r>
              <a:rPr lang="en-US" sz="1752" spc="-88">
                <a:solidFill>
                  <a:srgbClr val="C00000"/>
                </a:solidFill>
                <a:latin typeface="Open Sans Bold"/>
              </a:rPr>
              <a:t>Dil seviyesinin belirtilmesi gerekiyor.</a:t>
            </a:r>
          </a:p>
        </p:txBody>
      </p:sp>
      <p:sp>
        <p:nvSpPr>
          <p:cNvPr id="39" name="Freeform 39"/>
          <p:cNvSpPr/>
          <p:nvPr/>
        </p:nvSpPr>
        <p:spPr>
          <a:xfrm>
            <a:off x="10439454" y="2679664"/>
            <a:ext cx="4678873" cy="664049"/>
          </a:xfrm>
          <a:custGeom>
            <a:avLst/>
            <a:gdLst/>
            <a:ahLst/>
            <a:cxnLst/>
            <a:rect l="l" t="t" r="r" b="b"/>
            <a:pathLst>
              <a:path w="4678873" h="664049">
                <a:moveTo>
                  <a:pt x="0" y="0"/>
                </a:moveTo>
                <a:lnTo>
                  <a:pt x="4678874" y="0"/>
                </a:lnTo>
                <a:lnTo>
                  <a:pt x="4678874" y="664049"/>
                </a:lnTo>
                <a:lnTo>
                  <a:pt x="0" y="6640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621" y="2714553"/>
            <a:ext cx="4678873" cy="664049"/>
          </a:xfrm>
          <a:custGeom>
            <a:avLst/>
            <a:gdLst/>
            <a:ahLst/>
            <a:cxnLst/>
            <a:rect l="l" t="t" r="r" b="b"/>
            <a:pathLst>
              <a:path w="4678873" h="664049">
                <a:moveTo>
                  <a:pt x="0" y="0"/>
                </a:moveTo>
                <a:lnTo>
                  <a:pt x="4678874" y="0"/>
                </a:lnTo>
                <a:lnTo>
                  <a:pt x="4678874" y="664048"/>
                </a:lnTo>
                <a:lnTo>
                  <a:pt x="0" y="6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376940" y="2781614"/>
            <a:ext cx="3982097" cy="4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502" spc="-89">
                <a:solidFill>
                  <a:srgbClr val="000000"/>
                </a:solidFill>
                <a:latin typeface="Open Sans Bold"/>
              </a:rPr>
              <a:t> Okul Eğitimi - 10 Personel – Ortalama 5 gün 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00200" y="2786220"/>
            <a:ext cx="3829498" cy="39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502" spc="-89">
                <a:solidFill>
                  <a:srgbClr val="000000"/>
                </a:solidFill>
                <a:latin typeface="Open Sans Bold"/>
              </a:rPr>
              <a:t>Okul Eğitimi –  4 Personel – Ortalama 28 Gün  </a:t>
            </a:r>
          </a:p>
        </p:txBody>
      </p:sp>
      <p:grpSp>
        <p:nvGrpSpPr>
          <p:cNvPr id="43" name="Group 43"/>
          <p:cNvGrpSpPr/>
          <p:nvPr/>
        </p:nvGrpSpPr>
        <p:grpSpPr>
          <a:xfrm rot="5390826">
            <a:off x="2469976" y="5335073"/>
            <a:ext cx="4476771" cy="7950"/>
            <a:chOff x="0" y="0"/>
            <a:chExt cx="7151492" cy="127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151497" cy="12700"/>
            </a:xfrm>
            <a:custGeom>
              <a:avLst/>
              <a:gdLst/>
              <a:ahLst/>
              <a:cxnLst/>
              <a:rect l="l" t="t" r="r" b="b"/>
              <a:pathLst>
                <a:path w="7151497" h="12700">
                  <a:moveTo>
                    <a:pt x="6350" y="0"/>
                  </a:moveTo>
                  <a:lnTo>
                    <a:pt x="7145147" y="0"/>
                  </a:lnTo>
                  <a:cubicBezTo>
                    <a:pt x="7148703" y="0"/>
                    <a:pt x="7151497" y="2794"/>
                    <a:pt x="7151497" y="6350"/>
                  </a:cubicBezTo>
                  <a:cubicBezTo>
                    <a:pt x="7151497" y="9906"/>
                    <a:pt x="7148703" y="12700"/>
                    <a:pt x="7145147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45" name="Group 45"/>
          <p:cNvGrpSpPr/>
          <p:nvPr/>
        </p:nvGrpSpPr>
        <p:grpSpPr>
          <a:xfrm rot="5391277">
            <a:off x="8079574" y="5345536"/>
            <a:ext cx="4707833" cy="7950"/>
            <a:chOff x="0" y="0"/>
            <a:chExt cx="7520607" cy="127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520559" cy="12700"/>
            </a:xfrm>
            <a:custGeom>
              <a:avLst/>
              <a:gdLst/>
              <a:ahLst/>
              <a:cxnLst/>
              <a:rect l="l" t="t" r="r" b="b"/>
              <a:pathLst>
                <a:path w="7520559" h="12700">
                  <a:moveTo>
                    <a:pt x="6350" y="0"/>
                  </a:moveTo>
                  <a:lnTo>
                    <a:pt x="7514209" y="0"/>
                  </a:lnTo>
                  <a:cubicBezTo>
                    <a:pt x="7517765" y="0"/>
                    <a:pt x="7520559" y="2794"/>
                    <a:pt x="7520559" y="6350"/>
                  </a:cubicBezTo>
                  <a:cubicBezTo>
                    <a:pt x="7520559" y="9906"/>
                    <a:pt x="7517765" y="12700"/>
                    <a:pt x="7514209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47" name="Freeform 47"/>
          <p:cNvSpPr/>
          <p:nvPr/>
        </p:nvSpPr>
        <p:spPr>
          <a:xfrm>
            <a:off x="0" y="3321413"/>
            <a:ext cx="4679363" cy="865761"/>
          </a:xfrm>
          <a:custGeom>
            <a:avLst/>
            <a:gdLst/>
            <a:ahLst/>
            <a:cxnLst/>
            <a:rect l="l" t="t" r="r" b="b"/>
            <a:pathLst>
              <a:path w="4679363" h="865761">
                <a:moveTo>
                  <a:pt x="0" y="0"/>
                </a:moveTo>
                <a:lnTo>
                  <a:pt x="4679363" y="0"/>
                </a:lnTo>
                <a:lnTo>
                  <a:pt x="4679363" y="865761"/>
                </a:lnTo>
                <a:lnTo>
                  <a:pt x="0" y="865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0362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312277" y="3591921"/>
            <a:ext cx="4261537" cy="23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2"/>
              </a:lnSpc>
            </a:pPr>
            <a:r>
              <a:rPr lang="en-US" sz="1502">
                <a:solidFill>
                  <a:srgbClr val="000000"/>
                </a:solidFill>
                <a:latin typeface="Open Sans Bold"/>
              </a:rPr>
              <a:t>Mesleki Eğitim – 6 Personel –Ortalama 5 Gün</a:t>
            </a:r>
          </a:p>
        </p:txBody>
      </p:sp>
      <p:sp>
        <p:nvSpPr>
          <p:cNvPr id="49" name="Freeform 49"/>
          <p:cNvSpPr/>
          <p:nvPr/>
        </p:nvSpPr>
        <p:spPr>
          <a:xfrm>
            <a:off x="4947168" y="2650714"/>
            <a:ext cx="4678873" cy="664049"/>
          </a:xfrm>
          <a:custGeom>
            <a:avLst/>
            <a:gdLst/>
            <a:ahLst/>
            <a:cxnLst/>
            <a:rect l="l" t="t" r="r" b="b"/>
            <a:pathLst>
              <a:path w="4678873" h="664049">
                <a:moveTo>
                  <a:pt x="0" y="0"/>
                </a:moveTo>
                <a:lnTo>
                  <a:pt x="4678873" y="0"/>
                </a:lnTo>
                <a:lnTo>
                  <a:pt x="4678873" y="664049"/>
                </a:lnTo>
                <a:lnTo>
                  <a:pt x="0" y="6640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5278221" y="2847823"/>
            <a:ext cx="4062182" cy="23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2"/>
              </a:lnSpc>
            </a:pPr>
            <a:r>
              <a:rPr lang="en-US" sz="1502">
                <a:solidFill>
                  <a:srgbClr val="000000"/>
                </a:solidFill>
                <a:latin typeface="Open Sans Bold"/>
              </a:rPr>
              <a:t>Okul Eğitimi – 28 Personel-Ortalama 5 Gün</a:t>
            </a:r>
          </a:p>
        </p:txBody>
      </p:sp>
      <p:sp>
        <p:nvSpPr>
          <p:cNvPr id="51" name="Freeform 51"/>
          <p:cNvSpPr/>
          <p:nvPr/>
        </p:nvSpPr>
        <p:spPr>
          <a:xfrm>
            <a:off x="4979186" y="3228536"/>
            <a:ext cx="4678873" cy="664049"/>
          </a:xfrm>
          <a:custGeom>
            <a:avLst/>
            <a:gdLst/>
            <a:ahLst/>
            <a:cxnLst/>
            <a:rect l="l" t="t" r="r" b="b"/>
            <a:pathLst>
              <a:path w="4678873" h="664049">
                <a:moveTo>
                  <a:pt x="0" y="0"/>
                </a:moveTo>
                <a:lnTo>
                  <a:pt x="4678874" y="0"/>
                </a:lnTo>
                <a:lnTo>
                  <a:pt x="4678874" y="664048"/>
                </a:lnTo>
                <a:lnTo>
                  <a:pt x="0" y="6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5198799" y="3432342"/>
            <a:ext cx="4526232" cy="21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2"/>
              </a:lnSpc>
            </a:pPr>
            <a:r>
              <a:rPr lang="en-US" sz="1335">
                <a:solidFill>
                  <a:srgbClr val="000000"/>
                </a:solidFill>
                <a:latin typeface="Open Sans Bold"/>
              </a:rPr>
              <a:t>   Meslek Eğitimi – 18 Personel – Ortalama 5 Gün </a:t>
            </a:r>
          </a:p>
        </p:txBody>
      </p:sp>
      <p:sp>
        <p:nvSpPr>
          <p:cNvPr id="53" name="Freeform 53"/>
          <p:cNvSpPr/>
          <p:nvPr/>
        </p:nvSpPr>
        <p:spPr>
          <a:xfrm>
            <a:off x="10463521" y="3259489"/>
            <a:ext cx="4676329" cy="666593"/>
          </a:xfrm>
          <a:custGeom>
            <a:avLst/>
            <a:gdLst/>
            <a:ahLst/>
            <a:cxnLst/>
            <a:rect l="l" t="t" r="r" b="b"/>
            <a:pathLst>
              <a:path w="4676329" h="666593">
                <a:moveTo>
                  <a:pt x="0" y="0"/>
                </a:moveTo>
                <a:lnTo>
                  <a:pt x="4676329" y="0"/>
                </a:lnTo>
                <a:lnTo>
                  <a:pt x="4676329" y="666593"/>
                </a:lnTo>
                <a:lnTo>
                  <a:pt x="0" y="6665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0957464" y="3540471"/>
            <a:ext cx="3932401" cy="21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2"/>
              </a:lnSpc>
            </a:pPr>
            <a:r>
              <a:rPr lang="en-US" sz="1335">
                <a:solidFill>
                  <a:srgbClr val="000000"/>
                </a:solidFill>
                <a:latin typeface="Open Sans Bold"/>
              </a:rPr>
              <a:t>Meslek Eğitimi – 2 Personel – Ortalama 35 Gün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Okul Eğitimi Öğrenci Hareketlilik Türleri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423" y="1849291"/>
            <a:ext cx="4585605" cy="596464"/>
            <a:chOff x="0" y="0"/>
            <a:chExt cx="7128510" cy="9272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28510" cy="927227"/>
            </a:xfrm>
            <a:custGeom>
              <a:avLst/>
              <a:gdLst/>
              <a:ahLst/>
              <a:cxnLst/>
              <a:rect l="l" t="t" r="r" b="b"/>
              <a:pathLst>
                <a:path w="7128510" h="927227">
                  <a:moveTo>
                    <a:pt x="0" y="0"/>
                  </a:moveTo>
                  <a:lnTo>
                    <a:pt x="7128510" y="0"/>
                  </a:lnTo>
                  <a:lnTo>
                    <a:pt x="7128510" y="927227"/>
                  </a:lnTo>
                  <a:lnTo>
                    <a:pt x="0" y="927227"/>
                  </a:lnTo>
                  <a:close/>
                </a:path>
              </a:pathLst>
            </a:custGeom>
            <a:solidFill>
              <a:srgbClr val="08553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8994" y="1877210"/>
            <a:ext cx="4498469" cy="52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7"/>
              </a:lnSpc>
            </a:pPr>
            <a:r>
              <a:rPr lang="en-US" sz="1672" spc="-12">
                <a:solidFill>
                  <a:srgbClr val="FFFFFF"/>
                </a:solidFill>
                <a:latin typeface="Roboto"/>
              </a:rPr>
              <a:t>ÖĞRENCİ GRUPLARININ HAREKETLİLİĞİ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432564" y="1873090"/>
            <a:ext cx="4727756" cy="596464"/>
            <a:chOff x="0" y="0"/>
            <a:chExt cx="7349489" cy="9272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49490" cy="927227"/>
            </a:xfrm>
            <a:custGeom>
              <a:avLst/>
              <a:gdLst/>
              <a:ahLst/>
              <a:cxnLst/>
              <a:rect l="l" t="t" r="r" b="b"/>
              <a:pathLst>
                <a:path w="7349490" h="927227">
                  <a:moveTo>
                    <a:pt x="0" y="0"/>
                  </a:moveTo>
                  <a:lnTo>
                    <a:pt x="7349490" y="0"/>
                  </a:lnTo>
                  <a:lnTo>
                    <a:pt x="7349490" y="927227"/>
                  </a:lnTo>
                  <a:lnTo>
                    <a:pt x="0" y="927227"/>
                  </a:lnTo>
                  <a:close/>
                </a:path>
              </a:pathLst>
            </a:custGeom>
            <a:solidFill>
              <a:srgbClr val="08553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476135" y="1901009"/>
            <a:ext cx="4640585" cy="52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7"/>
              </a:lnSpc>
            </a:pPr>
            <a:r>
              <a:rPr lang="en-US" sz="1672" spc="-12">
                <a:solidFill>
                  <a:srgbClr val="FFFFFF"/>
                </a:solidFill>
                <a:latin typeface="Roboto"/>
              </a:rPr>
              <a:t>UZUN DÖNEM ÖĞRENCİ HAREKETLİLİĞİ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312900" y="1885588"/>
            <a:ext cx="4295993" cy="560109"/>
            <a:chOff x="0" y="0"/>
            <a:chExt cx="6678296" cy="8707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78295" cy="870712"/>
            </a:xfrm>
            <a:custGeom>
              <a:avLst/>
              <a:gdLst/>
              <a:ahLst/>
              <a:cxnLst/>
              <a:rect l="l" t="t" r="r" b="b"/>
              <a:pathLst>
                <a:path w="6678295" h="870712">
                  <a:moveTo>
                    <a:pt x="0" y="0"/>
                  </a:moveTo>
                  <a:lnTo>
                    <a:pt x="6678295" y="0"/>
                  </a:lnTo>
                  <a:lnTo>
                    <a:pt x="6678295" y="870712"/>
                  </a:lnTo>
                  <a:lnTo>
                    <a:pt x="0" y="870712"/>
                  </a:lnTo>
                  <a:close/>
                </a:path>
              </a:pathLst>
            </a:custGeom>
            <a:solidFill>
              <a:srgbClr val="08553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356471" y="1913507"/>
            <a:ext cx="4208852" cy="488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7"/>
              </a:lnSpc>
            </a:pPr>
            <a:r>
              <a:rPr lang="en-US" sz="1672" spc="-12">
                <a:solidFill>
                  <a:srgbClr val="FFFFFF"/>
                </a:solidFill>
                <a:latin typeface="Roboto"/>
              </a:rPr>
              <a:t>KISA DÖNEM ÖĞRENCİ HAREKETLİLİĞİ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60" y="5737886"/>
            <a:ext cx="4817622" cy="82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Gönderen kurumdaki öğrenciler karşı bir kurumda  akranlarıyla birlikte öğrenme aktiviteleri yaparlar.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968" y="6728405"/>
            <a:ext cx="4723672" cy="5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Öğretmenler ya da yetkili kişiler öğrencilere eşlik  etmelidir.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370" y="7452983"/>
            <a:ext cx="4730208" cy="60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2048" lvl="2" indent="-134016" algn="l">
              <a:lnSpc>
                <a:spcPts val="2238"/>
              </a:lnSpc>
              <a:buFont typeface="Arial"/>
              <a:buChar char="⚬"/>
            </a:pPr>
            <a:r>
              <a:rPr lang="en-US" sz="1865" spc="-86">
                <a:solidFill>
                  <a:srgbClr val="050505"/>
                </a:solidFill>
                <a:latin typeface="Open Sans"/>
              </a:rPr>
              <a:t>Etkinlik en az iki Program ülkesinden öğrencileri  içermelidir.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3340" y="7649110"/>
            <a:ext cx="4994747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90">
                <a:solidFill>
                  <a:srgbClr val="C00000"/>
                </a:solidFill>
                <a:latin typeface="Open Sans Bold"/>
              </a:rPr>
              <a:t>Katılımcılara tercüman desteği verilmeyecektir</a:t>
            </a:r>
            <a:r>
              <a:rPr lang="en-US" sz="1801" spc="-90">
                <a:solidFill>
                  <a:srgbClr val="C00000"/>
                </a:solidFill>
                <a:latin typeface="Open Sans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0" y="2775113"/>
            <a:ext cx="4657162" cy="718839"/>
          </a:xfrm>
          <a:custGeom>
            <a:avLst/>
            <a:gdLst/>
            <a:ahLst/>
            <a:cxnLst/>
            <a:rect l="l" t="t" r="r" b="b"/>
            <a:pathLst>
              <a:path w="4657162" h="718839">
                <a:moveTo>
                  <a:pt x="0" y="0"/>
                </a:moveTo>
                <a:lnTo>
                  <a:pt x="4657162" y="0"/>
                </a:lnTo>
                <a:lnTo>
                  <a:pt x="4657162" y="718839"/>
                </a:lnTo>
                <a:lnTo>
                  <a:pt x="0" y="718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28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981789" y="2789401"/>
            <a:ext cx="4768855" cy="831412"/>
          </a:xfrm>
          <a:custGeom>
            <a:avLst/>
            <a:gdLst/>
            <a:ahLst/>
            <a:cxnLst/>
            <a:rect l="l" t="t" r="r" b="b"/>
            <a:pathLst>
              <a:path w="4768855" h="831412">
                <a:moveTo>
                  <a:pt x="0" y="0"/>
                </a:moveTo>
                <a:lnTo>
                  <a:pt x="4768854" y="0"/>
                </a:lnTo>
                <a:lnTo>
                  <a:pt x="4768854" y="831412"/>
                </a:lnTo>
                <a:lnTo>
                  <a:pt x="0" y="831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403542" y="2707592"/>
            <a:ext cx="4768855" cy="831412"/>
          </a:xfrm>
          <a:custGeom>
            <a:avLst/>
            <a:gdLst/>
            <a:ahLst/>
            <a:cxnLst/>
            <a:rect l="l" t="t" r="r" b="b"/>
            <a:pathLst>
              <a:path w="4768855" h="831412">
                <a:moveTo>
                  <a:pt x="0" y="0"/>
                </a:moveTo>
                <a:lnTo>
                  <a:pt x="4768855" y="0"/>
                </a:lnTo>
                <a:lnTo>
                  <a:pt x="4768855" y="831412"/>
                </a:lnTo>
                <a:lnTo>
                  <a:pt x="0" y="831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5391589">
            <a:off x="2276085" y="5725072"/>
            <a:ext cx="5017108" cy="8170"/>
            <a:chOff x="0" y="0"/>
            <a:chExt cx="7799299" cy="127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99324" cy="12700"/>
            </a:xfrm>
            <a:custGeom>
              <a:avLst/>
              <a:gdLst/>
              <a:ahLst/>
              <a:cxnLst/>
              <a:rect l="l" t="t" r="r" b="b"/>
              <a:pathLst>
                <a:path w="7799324" h="12700">
                  <a:moveTo>
                    <a:pt x="6350" y="0"/>
                  </a:moveTo>
                  <a:lnTo>
                    <a:pt x="7792974" y="0"/>
                  </a:lnTo>
                  <a:cubicBezTo>
                    <a:pt x="7796530" y="0"/>
                    <a:pt x="7799324" y="2794"/>
                    <a:pt x="7799324" y="6350"/>
                  </a:cubicBezTo>
                  <a:cubicBezTo>
                    <a:pt x="7799324" y="9906"/>
                    <a:pt x="7796530" y="12700"/>
                    <a:pt x="7792974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25" name="Group 25"/>
          <p:cNvGrpSpPr/>
          <p:nvPr/>
        </p:nvGrpSpPr>
        <p:grpSpPr>
          <a:xfrm rot="5391592">
            <a:off x="7567675" y="5662632"/>
            <a:ext cx="5018832" cy="8170"/>
            <a:chOff x="0" y="0"/>
            <a:chExt cx="7801979" cy="12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1991" cy="12700"/>
            </a:xfrm>
            <a:custGeom>
              <a:avLst/>
              <a:gdLst/>
              <a:ahLst/>
              <a:cxnLst/>
              <a:rect l="l" t="t" r="r" b="b"/>
              <a:pathLst>
                <a:path w="7801991" h="12700">
                  <a:moveTo>
                    <a:pt x="6350" y="0"/>
                  </a:moveTo>
                  <a:lnTo>
                    <a:pt x="7795641" y="0"/>
                  </a:lnTo>
                  <a:cubicBezTo>
                    <a:pt x="7799198" y="0"/>
                    <a:pt x="7801991" y="2794"/>
                    <a:pt x="7801991" y="6350"/>
                  </a:cubicBezTo>
                  <a:cubicBezTo>
                    <a:pt x="7801991" y="9906"/>
                    <a:pt x="7799198" y="12700"/>
                    <a:pt x="7795641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454614" y="3717690"/>
            <a:ext cx="1406380" cy="430704"/>
          </a:xfrm>
          <a:custGeom>
            <a:avLst/>
            <a:gdLst/>
            <a:ahLst/>
            <a:cxnLst/>
            <a:rect l="l" t="t" r="r" b="b"/>
            <a:pathLst>
              <a:path w="1406380" h="430704">
                <a:moveTo>
                  <a:pt x="0" y="0"/>
                </a:moveTo>
                <a:lnTo>
                  <a:pt x="1406380" y="0"/>
                </a:lnTo>
                <a:lnTo>
                  <a:pt x="1406380" y="430703"/>
                </a:lnTo>
                <a:lnTo>
                  <a:pt x="0" y="43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7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75160" y="4328615"/>
            <a:ext cx="4371938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8">
                <a:solidFill>
                  <a:srgbClr val="000000"/>
                </a:solidFill>
                <a:latin typeface="Open Sans"/>
              </a:rPr>
              <a:t>Ortaokul ve lise öğrencileri katılabilir.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160" y="4680082"/>
            <a:ext cx="3571666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96">
                <a:solidFill>
                  <a:srgbClr val="000000"/>
                </a:solidFill>
                <a:latin typeface="Open Sans"/>
              </a:rPr>
              <a:t>2-30 Gün Olabilir.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5024" y="5235858"/>
            <a:ext cx="4505543" cy="2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5’er kişilik 4 GRUP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12581" y="4725982"/>
            <a:ext cx="3897740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96">
                <a:solidFill>
                  <a:srgbClr val="000000"/>
                </a:solidFill>
                <a:latin typeface="Open Sans"/>
              </a:rPr>
              <a:t>10-29 Gün Olabilir.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12581" y="5278747"/>
            <a:ext cx="4850985" cy="55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Öğrenciler önceden anlaşma sağlanan ortak  okulda  eğitim alırlar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83100" y="6114193"/>
            <a:ext cx="4495532" cy="5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Her katılımcı için bireysel eğitim programı  hazırlanmalıdır.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83100" y="6847551"/>
            <a:ext cx="4568447" cy="5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90">
                <a:solidFill>
                  <a:srgbClr val="000000"/>
                </a:solidFill>
                <a:latin typeface="Open Sans"/>
              </a:rPr>
              <a:t>Dezavantajlı bireyler için minimum 2 günlük  hareketlilik yapılabilir.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2755" y="3984699"/>
            <a:ext cx="3656110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Lise öğrencileri katılabilir.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302263" y="4642002"/>
            <a:ext cx="4111213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8">
                <a:solidFill>
                  <a:srgbClr val="000000"/>
                </a:solidFill>
                <a:latin typeface="Open Sans"/>
              </a:rPr>
              <a:t>30-365 Gün Olabilir.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41164" y="5216423"/>
            <a:ext cx="4940982" cy="82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Öğrenciler önceden anlaşma sağlanan ortak okulda  eğitim alırlar ya da ilgili bir kurumda staj yaparlar.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2755" y="6304579"/>
            <a:ext cx="4936746" cy="5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Her katılımcı için bireysel eğitim programı  hazırlanmalıdır.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262254" y="7002851"/>
            <a:ext cx="4977746" cy="81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Tüm katılımcılara hareketlilik öncesi eğitim verilmesi  zorunludur. Ve bu grupta seçilecek öğrencilere dil kursu , imkanı sağlanacaktır.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359353" y="8032500"/>
            <a:ext cx="4040692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90">
                <a:solidFill>
                  <a:srgbClr val="C00000"/>
                </a:solidFill>
                <a:latin typeface="Open Sans Bold"/>
              </a:rPr>
              <a:t>Katılımcıların dil yeterliliği önemlidir.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18751" y="2941794"/>
            <a:ext cx="4060803" cy="35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8"/>
              </a:lnSpc>
            </a:pPr>
            <a:r>
              <a:rPr lang="en-US" sz="2315" spc="-91">
                <a:solidFill>
                  <a:srgbClr val="000000"/>
                </a:solidFill>
                <a:latin typeface="Open Sans Bold"/>
              </a:rPr>
              <a:t>8 Öğrenci  –  Ortalama 14  gün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908561" y="2886908"/>
            <a:ext cx="4140486" cy="35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8"/>
              </a:lnSpc>
            </a:pPr>
            <a:r>
              <a:rPr lang="en-US" sz="2315" spc="-91">
                <a:solidFill>
                  <a:srgbClr val="000000"/>
                </a:solidFill>
                <a:latin typeface="Open Sans Bold"/>
              </a:rPr>
              <a:t>4 Öğrenci  –  Ortalama 35  gün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4258" y="2939482"/>
            <a:ext cx="4182840" cy="35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8"/>
              </a:lnSpc>
            </a:pPr>
            <a:r>
              <a:rPr lang="en-US" sz="2315" spc="-91">
                <a:solidFill>
                  <a:srgbClr val="000000"/>
                </a:solidFill>
                <a:latin typeface="Open Sans Bold"/>
              </a:rPr>
              <a:t>20 Öğrenci  –  Ortalama 14  gün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067499" y="3833443"/>
            <a:ext cx="2200412" cy="26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C00000"/>
                </a:solidFill>
                <a:latin typeface="Open Sans Bold Italics"/>
              </a:rPr>
              <a:t>4 Refakatçi Personel </a:t>
            </a:r>
          </a:p>
        </p:txBody>
      </p:sp>
      <p:sp>
        <p:nvSpPr>
          <p:cNvPr id="45" name="Freeform 45"/>
          <p:cNvSpPr/>
          <p:nvPr/>
        </p:nvSpPr>
        <p:spPr>
          <a:xfrm>
            <a:off x="5418751" y="3608566"/>
            <a:ext cx="1406380" cy="430704"/>
          </a:xfrm>
          <a:custGeom>
            <a:avLst/>
            <a:gdLst/>
            <a:ahLst/>
            <a:cxnLst/>
            <a:rect l="l" t="t" r="r" b="b"/>
            <a:pathLst>
              <a:path w="1406380" h="430704">
                <a:moveTo>
                  <a:pt x="0" y="0"/>
                </a:moveTo>
                <a:lnTo>
                  <a:pt x="1406380" y="0"/>
                </a:lnTo>
                <a:lnTo>
                  <a:pt x="1406380" y="430704"/>
                </a:lnTo>
                <a:lnTo>
                  <a:pt x="0" y="43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7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7029372" y="3672969"/>
            <a:ext cx="2200412" cy="26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C00000"/>
                </a:solidFill>
                <a:latin typeface="Open Sans Bold Italics"/>
              </a:rPr>
              <a:t> Refakatçi  YOK 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848634" y="3618091"/>
            <a:ext cx="2200412" cy="26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C00000"/>
                </a:solidFill>
                <a:latin typeface="Open Sans Bold Italics"/>
              </a:rPr>
              <a:t> Refakatçi  YOK  </a:t>
            </a:r>
          </a:p>
        </p:txBody>
      </p:sp>
      <p:sp>
        <p:nvSpPr>
          <p:cNvPr id="48" name="Freeform 48"/>
          <p:cNvSpPr/>
          <p:nvPr/>
        </p:nvSpPr>
        <p:spPr>
          <a:xfrm>
            <a:off x="11150325" y="3502338"/>
            <a:ext cx="1406380" cy="430704"/>
          </a:xfrm>
          <a:custGeom>
            <a:avLst/>
            <a:gdLst/>
            <a:ahLst/>
            <a:cxnLst/>
            <a:rect l="l" t="t" r="r" b="b"/>
            <a:pathLst>
              <a:path w="1406380" h="430704">
                <a:moveTo>
                  <a:pt x="0" y="0"/>
                </a:moveTo>
                <a:lnTo>
                  <a:pt x="1406380" y="0"/>
                </a:lnTo>
                <a:lnTo>
                  <a:pt x="1406380" y="430703"/>
                </a:lnTo>
                <a:lnTo>
                  <a:pt x="0" y="43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7"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5201316" y="4117215"/>
            <a:ext cx="3656110" cy="2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465" lvl="2" indent="-129488" algn="l">
              <a:lnSpc>
                <a:spcPts val="2161"/>
              </a:lnSpc>
              <a:buFont typeface="Arial"/>
              <a:buChar char="⚬"/>
            </a:pPr>
            <a:r>
              <a:rPr lang="en-US" sz="1801" spc="-71">
                <a:solidFill>
                  <a:srgbClr val="000000"/>
                </a:solidFill>
                <a:latin typeface="Open Sans"/>
              </a:rPr>
              <a:t>Lise öğrencileri katılabilir.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Mesleki Eğitim Öğrenci Hareketlilik Türleri</a:t>
            </a:r>
          </a:p>
        </p:txBody>
      </p:sp>
      <p:sp>
        <p:nvSpPr>
          <p:cNvPr id="7" name="Freeform 7"/>
          <p:cNvSpPr/>
          <p:nvPr/>
        </p:nvSpPr>
        <p:spPr>
          <a:xfrm>
            <a:off x="291252" y="1767221"/>
            <a:ext cx="4574952" cy="601190"/>
          </a:xfrm>
          <a:custGeom>
            <a:avLst/>
            <a:gdLst/>
            <a:ahLst/>
            <a:cxnLst/>
            <a:rect l="l" t="t" r="r" b="b"/>
            <a:pathLst>
              <a:path w="4574952" h="601190">
                <a:moveTo>
                  <a:pt x="0" y="0"/>
                </a:moveTo>
                <a:lnTo>
                  <a:pt x="4574951" y="0"/>
                </a:lnTo>
                <a:lnTo>
                  <a:pt x="4574951" y="601190"/>
                </a:lnTo>
                <a:lnTo>
                  <a:pt x="0" y="601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511186" y="1760864"/>
            <a:ext cx="4716766" cy="595077"/>
            <a:chOff x="0" y="0"/>
            <a:chExt cx="7349489" cy="927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49490" cy="927227"/>
            </a:xfrm>
            <a:custGeom>
              <a:avLst/>
              <a:gdLst/>
              <a:ahLst/>
              <a:cxnLst/>
              <a:rect l="l" t="t" r="r" b="b"/>
              <a:pathLst>
                <a:path w="7349490" h="927227">
                  <a:moveTo>
                    <a:pt x="0" y="0"/>
                  </a:moveTo>
                  <a:lnTo>
                    <a:pt x="7349490" y="0"/>
                  </a:lnTo>
                  <a:lnTo>
                    <a:pt x="7349490" y="927227"/>
                  </a:lnTo>
                  <a:lnTo>
                    <a:pt x="0" y="927227"/>
                  </a:lnTo>
                  <a:close/>
                </a:path>
              </a:pathLst>
            </a:custGeom>
            <a:solidFill>
              <a:srgbClr val="08553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554656" y="1788696"/>
            <a:ext cx="4629797" cy="5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668" spc="-12">
                <a:solidFill>
                  <a:srgbClr val="FFFFFF"/>
                </a:solidFill>
                <a:latin typeface="Roboto"/>
              </a:rPr>
              <a:t>UZUN DÖNEM ÖĞRENCİ HAREKETLİLİĞİ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403423" y="1773334"/>
            <a:ext cx="4286006" cy="558807"/>
            <a:chOff x="0" y="0"/>
            <a:chExt cx="6678296" cy="8707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78295" cy="870712"/>
            </a:xfrm>
            <a:custGeom>
              <a:avLst/>
              <a:gdLst/>
              <a:ahLst/>
              <a:cxnLst/>
              <a:rect l="l" t="t" r="r" b="b"/>
              <a:pathLst>
                <a:path w="6678295" h="870712">
                  <a:moveTo>
                    <a:pt x="0" y="0"/>
                  </a:moveTo>
                  <a:lnTo>
                    <a:pt x="6678295" y="0"/>
                  </a:lnTo>
                  <a:lnTo>
                    <a:pt x="6678295" y="870712"/>
                  </a:lnTo>
                  <a:lnTo>
                    <a:pt x="0" y="870712"/>
                  </a:lnTo>
                  <a:close/>
                </a:path>
              </a:pathLst>
            </a:custGeom>
            <a:solidFill>
              <a:srgbClr val="08553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446893" y="1801166"/>
            <a:ext cx="4199068" cy="48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2"/>
              </a:lnSpc>
            </a:pPr>
            <a:r>
              <a:rPr lang="en-US" sz="1668" spc="-12">
                <a:solidFill>
                  <a:srgbClr val="FFFFFF"/>
                </a:solidFill>
                <a:latin typeface="Roboto"/>
              </a:rPr>
              <a:t>KISA DÖNEM ÖĞRENCİ HAREKETLİLİĞİ</a:t>
            </a:r>
          </a:p>
        </p:txBody>
      </p:sp>
      <p:sp>
        <p:nvSpPr>
          <p:cNvPr id="14" name="Freeform 14"/>
          <p:cNvSpPr/>
          <p:nvPr/>
        </p:nvSpPr>
        <p:spPr>
          <a:xfrm>
            <a:off x="58039" y="2645508"/>
            <a:ext cx="4646336" cy="717168"/>
          </a:xfrm>
          <a:custGeom>
            <a:avLst/>
            <a:gdLst/>
            <a:ahLst/>
            <a:cxnLst/>
            <a:rect l="l" t="t" r="r" b="b"/>
            <a:pathLst>
              <a:path w="4646336" h="717168">
                <a:moveTo>
                  <a:pt x="0" y="0"/>
                </a:moveTo>
                <a:lnTo>
                  <a:pt x="4646336" y="0"/>
                </a:lnTo>
                <a:lnTo>
                  <a:pt x="4646336" y="717168"/>
                </a:lnTo>
                <a:lnTo>
                  <a:pt x="0" y="717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32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29599" y="2374491"/>
            <a:ext cx="4757769" cy="829479"/>
          </a:xfrm>
          <a:custGeom>
            <a:avLst/>
            <a:gdLst/>
            <a:ahLst/>
            <a:cxnLst/>
            <a:rect l="l" t="t" r="r" b="b"/>
            <a:pathLst>
              <a:path w="4757769" h="829479">
                <a:moveTo>
                  <a:pt x="0" y="0"/>
                </a:moveTo>
                <a:lnTo>
                  <a:pt x="4757769" y="0"/>
                </a:lnTo>
                <a:lnTo>
                  <a:pt x="4757769" y="829480"/>
                </a:lnTo>
                <a:lnTo>
                  <a:pt x="0" y="829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482231" y="2593427"/>
            <a:ext cx="4757769" cy="829479"/>
          </a:xfrm>
          <a:custGeom>
            <a:avLst/>
            <a:gdLst/>
            <a:ahLst/>
            <a:cxnLst/>
            <a:rect l="l" t="t" r="r" b="b"/>
            <a:pathLst>
              <a:path w="4757769" h="829479">
                <a:moveTo>
                  <a:pt x="0" y="0"/>
                </a:moveTo>
                <a:lnTo>
                  <a:pt x="4757769" y="0"/>
                </a:lnTo>
                <a:lnTo>
                  <a:pt x="4757769" y="829479"/>
                </a:lnTo>
                <a:lnTo>
                  <a:pt x="0" y="829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5391589">
            <a:off x="2373668" y="5603892"/>
            <a:ext cx="5005445" cy="8151"/>
            <a:chOff x="0" y="0"/>
            <a:chExt cx="7799299" cy="12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99324" cy="12700"/>
            </a:xfrm>
            <a:custGeom>
              <a:avLst/>
              <a:gdLst/>
              <a:ahLst/>
              <a:cxnLst/>
              <a:rect l="l" t="t" r="r" b="b"/>
              <a:pathLst>
                <a:path w="7799324" h="12700">
                  <a:moveTo>
                    <a:pt x="6350" y="0"/>
                  </a:moveTo>
                  <a:lnTo>
                    <a:pt x="7792974" y="0"/>
                  </a:lnTo>
                  <a:cubicBezTo>
                    <a:pt x="7796530" y="0"/>
                    <a:pt x="7799324" y="2794"/>
                    <a:pt x="7799324" y="6350"/>
                  </a:cubicBezTo>
                  <a:cubicBezTo>
                    <a:pt x="7799324" y="9906"/>
                    <a:pt x="7796530" y="12700"/>
                    <a:pt x="7792974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5391592">
            <a:off x="7652957" y="5541597"/>
            <a:ext cx="5007165" cy="8151"/>
            <a:chOff x="0" y="0"/>
            <a:chExt cx="7801979" cy="12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801991" cy="12700"/>
            </a:xfrm>
            <a:custGeom>
              <a:avLst/>
              <a:gdLst/>
              <a:ahLst/>
              <a:cxnLst/>
              <a:rect l="l" t="t" r="r" b="b"/>
              <a:pathLst>
                <a:path w="7801991" h="12700">
                  <a:moveTo>
                    <a:pt x="6350" y="0"/>
                  </a:moveTo>
                  <a:lnTo>
                    <a:pt x="7795641" y="0"/>
                  </a:lnTo>
                  <a:cubicBezTo>
                    <a:pt x="7799198" y="0"/>
                    <a:pt x="7801991" y="2794"/>
                    <a:pt x="7801991" y="6350"/>
                  </a:cubicBezTo>
                  <a:cubicBezTo>
                    <a:pt x="7801991" y="9906"/>
                    <a:pt x="7799198" y="12700"/>
                    <a:pt x="7795641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4F81BD"/>
            </a:solidFill>
          </p:spPr>
        </p:sp>
      </p:grpSp>
      <p:sp>
        <p:nvSpPr>
          <p:cNvPr id="21" name="Freeform 21"/>
          <p:cNvSpPr/>
          <p:nvPr/>
        </p:nvSpPr>
        <p:spPr>
          <a:xfrm rot="-1247438">
            <a:off x="638806" y="4690210"/>
            <a:ext cx="1403110" cy="429703"/>
          </a:xfrm>
          <a:custGeom>
            <a:avLst/>
            <a:gdLst/>
            <a:ahLst/>
            <a:cxnLst/>
            <a:rect l="l" t="t" r="r" b="b"/>
            <a:pathLst>
              <a:path w="1403110" h="429703">
                <a:moveTo>
                  <a:pt x="0" y="0"/>
                </a:moveTo>
                <a:lnTo>
                  <a:pt x="1403111" y="0"/>
                </a:lnTo>
                <a:lnTo>
                  <a:pt x="1403111" y="429702"/>
                </a:lnTo>
                <a:lnTo>
                  <a:pt x="0" y="429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45"/>
            </a:stretch>
          </a:blipFill>
        </p:spPr>
      </p:sp>
      <p:sp>
        <p:nvSpPr>
          <p:cNvPr id="22" name="Freeform 22"/>
          <p:cNvSpPr/>
          <p:nvPr/>
        </p:nvSpPr>
        <p:spPr>
          <a:xfrm rot="-1164253">
            <a:off x="5377684" y="3877996"/>
            <a:ext cx="1403110" cy="429703"/>
          </a:xfrm>
          <a:custGeom>
            <a:avLst/>
            <a:gdLst/>
            <a:ahLst/>
            <a:cxnLst/>
            <a:rect l="l" t="t" r="r" b="b"/>
            <a:pathLst>
              <a:path w="1403110" h="429703">
                <a:moveTo>
                  <a:pt x="0" y="0"/>
                </a:moveTo>
                <a:lnTo>
                  <a:pt x="1403111" y="0"/>
                </a:lnTo>
                <a:lnTo>
                  <a:pt x="1403111" y="429703"/>
                </a:lnTo>
                <a:lnTo>
                  <a:pt x="0" y="429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45"/>
            </a:stretch>
          </a:blipFill>
        </p:spPr>
      </p:sp>
      <p:sp>
        <p:nvSpPr>
          <p:cNvPr id="23" name="Freeform 23"/>
          <p:cNvSpPr/>
          <p:nvPr/>
        </p:nvSpPr>
        <p:spPr>
          <a:xfrm rot="-1364744">
            <a:off x="10781366" y="4241732"/>
            <a:ext cx="1403110" cy="429703"/>
          </a:xfrm>
          <a:custGeom>
            <a:avLst/>
            <a:gdLst/>
            <a:ahLst/>
            <a:cxnLst/>
            <a:rect l="l" t="t" r="r" b="b"/>
            <a:pathLst>
              <a:path w="1403110" h="429703">
                <a:moveTo>
                  <a:pt x="0" y="0"/>
                </a:moveTo>
                <a:lnTo>
                  <a:pt x="1403111" y="0"/>
                </a:lnTo>
                <a:lnTo>
                  <a:pt x="1403111" y="429703"/>
                </a:lnTo>
                <a:lnTo>
                  <a:pt x="0" y="429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45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91252" y="1852852"/>
            <a:ext cx="2640802" cy="2640806"/>
          </a:xfrm>
          <a:custGeom>
            <a:avLst/>
            <a:gdLst/>
            <a:ahLst/>
            <a:cxnLst/>
            <a:rect l="l" t="t" r="r" b="b"/>
            <a:pathLst>
              <a:path w="2640802" h="2640806">
                <a:moveTo>
                  <a:pt x="0" y="0"/>
                </a:moveTo>
                <a:lnTo>
                  <a:pt x="2640802" y="0"/>
                </a:lnTo>
                <a:lnTo>
                  <a:pt x="2640802" y="2640807"/>
                </a:lnTo>
                <a:lnTo>
                  <a:pt x="0" y="2640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208220" y="2585103"/>
            <a:ext cx="4249978" cy="35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2310" spc="-91">
                <a:solidFill>
                  <a:srgbClr val="000000"/>
                </a:solidFill>
                <a:latin typeface="Open Sans Bold"/>
              </a:rPr>
              <a:t>22 Öğrenci  –  Ortalama 28  gün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86076" y="2772326"/>
            <a:ext cx="4130861" cy="35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2310" spc="-91">
                <a:solidFill>
                  <a:srgbClr val="000000"/>
                </a:solidFill>
                <a:latin typeface="Open Sans Bold"/>
              </a:rPr>
              <a:t>2 Öğrenci  –  Ortalama 90 gün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518" y="2824778"/>
            <a:ext cx="4173116" cy="35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2310" spc="-91">
                <a:solidFill>
                  <a:srgbClr val="000000"/>
                </a:solidFill>
                <a:latin typeface="Open Sans Bold"/>
              </a:rPr>
              <a:t>5 Öğrenci  –  Ortalama 5  gün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0" y="1912308"/>
            <a:ext cx="4717494" cy="52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6"/>
              </a:lnSpc>
            </a:pPr>
            <a:r>
              <a:rPr lang="en-US" sz="1796" spc="-69">
                <a:solidFill>
                  <a:srgbClr val="FFFFFF"/>
                </a:solidFill>
                <a:latin typeface="Open Sans"/>
              </a:rPr>
              <a:t>BECERİ YARIŞMALARINA KATILIM</a:t>
            </a:r>
          </a:p>
          <a:p>
            <a:pPr algn="ctr">
              <a:lnSpc>
                <a:spcPts val="2156"/>
              </a:lnSpc>
            </a:pPr>
            <a:endParaRPr lang="en-US" sz="1796" spc="-6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11653" y="3669316"/>
            <a:ext cx="2195297" cy="31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6"/>
              </a:lnSpc>
            </a:pPr>
            <a:r>
              <a:rPr lang="en-US" sz="2138" spc="-84">
                <a:solidFill>
                  <a:srgbClr val="C00000"/>
                </a:solidFill>
                <a:latin typeface="Open Sans Bold Italics"/>
              </a:rPr>
              <a:t>yol dahil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17269" y="3522605"/>
            <a:ext cx="2195297" cy="31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6"/>
              </a:lnSpc>
            </a:pPr>
            <a:r>
              <a:rPr lang="en-US" sz="2138" spc="-84">
                <a:solidFill>
                  <a:srgbClr val="C00000"/>
                </a:solidFill>
                <a:latin typeface="Open Sans Bold Italics"/>
              </a:rPr>
              <a:t>yol dahil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12326" y="3724282"/>
            <a:ext cx="2195297" cy="30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52" spc="-81">
                <a:solidFill>
                  <a:srgbClr val="37761C"/>
                </a:solidFill>
                <a:latin typeface="Open Sans Bold Italics"/>
              </a:rPr>
              <a:t>3  Refakatçi  VAR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54460" y="3255644"/>
            <a:ext cx="2195297" cy="31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6"/>
              </a:lnSpc>
            </a:pPr>
            <a:r>
              <a:rPr lang="en-US" sz="2138" spc="-84">
                <a:solidFill>
                  <a:srgbClr val="C00000"/>
                </a:solidFill>
                <a:latin typeface="Open Sans Bold Italics"/>
              </a:rPr>
              <a:t>yol dahil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53231" y="4390260"/>
            <a:ext cx="2195297" cy="30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52" spc="-81">
                <a:solidFill>
                  <a:srgbClr val="37761C"/>
                </a:solidFill>
                <a:latin typeface="Open Sans Bold Italics"/>
              </a:rPr>
              <a:t>1  Refakatçi  VAR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2932" y="3872258"/>
            <a:ext cx="2195297" cy="30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52" spc="-81">
                <a:solidFill>
                  <a:srgbClr val="37761C"/>
                </a:solidFill>
                <a:latin typeface="Open Sans Bold Italics"/>
              </a:rPr>
              <a:t> Refakatçi  YOK  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366518" y="5414025"/>
            <a:ext cx="4242499" cy="2545970"/>
            <a:chOff x="0" y="0"/>
            <a:chExt cx="6610505" cy="396703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610541" cy="3967099"/>
            </a:xfrm>
            <a:custGeom>
              <a:avLst/>
              <a:gdLst/>
              <a:ahLst/>
              <a:cxnLst/>
              <a:rect l="l" t="t" r="r" b="b"/>
              <a:pathLst>
                <a:path w="6610541" h="3967099">
                  <a:moveTo>
                    <a:pt x="0" y="0"/>
                  </a:moveTo>
                  <a:lnTo>
                    <a:pt x="6610541" y="0"/>
                  </a:lnTo>
                  <a:lnTo>
                    <a:pt x="6610541" y="3967099"/>
                  </a:lnTo>
                  <a:lnTo>
                    <a:pt x="0" y="3967099"/>
                  </a:lnTo>
                  <a:close/>
                </a:path>
              </a:pathLst>
            </a:custGeom>
            <a:solidFill>
              <a:srgbClr val="085531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6610505" cy="4014661"/>
            </a:xfrm>
            <a:prstGeom prst="rect">
              <a:avLst/>
            </a:prstGeom>
          </p:spPr>
          <p:txBody>
            <a:bodyPr lIns="43470" tIns="43470" rIns="43470" bIns="43470" rtlCol="0" anchor="t"/>
            <a:lstStyle/>
            <a:p>
              <a:pPr marL="206483" lvl="1" indent="-103241" algn="just">
                <a:lnSpc>
                  <a:spcPts val="2619"/>
                </a:lnSpc>
                <a:buFont typeface="Arial"/>
                <a:buChar char="•"/>
              </a:pPr>
              <a:r>
                <a:rPr lang="en-US" sz="1711" spc="-84">
                  <a:solidFill>
                    <a:srgbClr val="FFFFFF"/>
                  </a:solidFill>
                  <a:latin typeface="Open Sans"/>
                </a:rPr>
                <a:t>1-10 gün olabilir.          </a:t>
              </a:r>
            </a:p>
            <a:p>
              <a:pPr marL="206483" lvl="1" indent="-103241" algn="just">
                <a:lnSpc>
                  <a:spcPts val="2619"/>
                </a:lnSpc>
                <a:buFont typeface="Arial"/>
                <a:buChar char="•"/>
              </a:pPr>
              <a:r>
                <a:rPr lang="en-US" sz="1711" spc="-84">
                  <a:solidFill>
                    <a:srgbClr val="FFFFFF"/>
                  </a:solidFill>
                  <a:latin typeface="Open Sans"/>
                </a:rPr>
                <a:t>MEÖ öğrencileri yurt dışındaki beceri yarışmalarına katılabilir.</a:t>
              </a:r>
            </a:p>
            <a:p>
              <a:pPr marL="206483" lvl="1" indent="-103241" algn="just">
                <a:lnSpc>
                  <a:spcPts val="2619"/>
                </a:lnSpc>
                <a:buFont typeface="Arial"/>
                <a:buChar char="•"/>
              </a:pPr>
              <a:r>
                <a:rPr lang="en-US" sz="1711" spc="-86">
                  <a:solidFill>
                    <a:srgbClr val="FFFFFF"/>
                  </a:solidFill>
                  <a:latin typeface="Open Sans"/>
                </a:rPr>
                <a:t>Aktivite sırasında öğrencilere eşlik eden personel, mentörler veya uzmanlar için de finansman sağlanır.</a:t>
              </a:r>
            </a:p>
            <a:p>
              <a:pPr marL="206483" lvl="1" indent="-103241" algn="l">
                <a:lnSpc>
                  <a:spcPts val="2053"/>
                </a:lnSpc>
              </a:pPr>
              <a:endParaRPr lang="en-US" sz="1711" spc="-86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350776" y="4915110"/>
            <a:ext cx="4814501" cy="3509346"/>
            <a:chOff x="0" y="0"/>
            <a:chExt cx="7501777" cy="5468133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7467981" cy="5434330"/>
            </a:xfrm>
            <a:custGeom>
              <a:avLst/>
              <a:gdLst/>
              <a:ahLst/>
              <a:cxnLst/>
              <a:rect l="l" t="t" r="r" b="b"/>
              <a:pathLst>
                <a:path w="7467981" h="5434330">
                  <a:moveTo>
                    <a:pt x="0" y="0"/>
                  </a:moveTo>
                  <a:lnTo>
                    <a:pt x="7467981" y="0"/>
                  </a:lnTo>
                  <a:lnTo>
                    <a:pt x="7467981" y="5434330"/>
                  </a:lnTo>
                  <a:lnTo>
                    <a:pt x="0" y="5434330"/>
                  </a:lnTo>
                  <a:close/>
                </a:path>
              </a:pathLst>
            </a:custGeom>
            <a:solidFill>
              <a:srgbClr val="92D050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7501763" cy="5468112"/>
            </a:xfrm>
            <a:custGeom>
              <a:avLst/>
              <a:gdLst/>
              <a:ahLst/>
              <a:cxnLst/>
              <a:rect l="l" t="t" r="r" b="b"/>
              <a:pathLst>
                <a:path w="7501763" h="5468112">
                  <a:moveTo>
                    <a:pt x="16891" y="0"/>
                  </a:moveTo>
                  <a:lnTo>
                    <a:pt x="7484872" y="0"/>
                  </a:lnTo>
                  <a:cubicBezTo>
                    <a:pt x="7494270" y="0"/>
                    <a:pt x="7501763" y="7620"/>
                    <a:pt x="7501763" y="16891"/>
                  </a:cubicBezTo>
                  <a:lnTo>
                    <a:pt x="7501763" y="5451221"/>
                  </a:lnTo>
                  <a:cubicBezTo>
                    <a:pt x="7501763" y="5460619"/>
                    <a:pt x="7494143" y="5468112"/>
                    <a:pt x="7484872" y="5468112"/>
                  </a:cubicBezTo>
                  <a:lnTo>
                    <a:pt x="16891" y="5468112"/>
                  </a:lnTo>
                  <a:cubicBezTo>
                    <a:pt x="7493" y="5468112"/>
                    <a:pt x="0" y="5460492"/>
                    <a:pt x="0" y="545122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5451221"/>
                  </a:lnTo>
                  <a:lnTo>
                    <a:pt x="16891" y="5451221"/>
                  </a:lnTo>
                  <a:lnTo>
                    <a:pt x="16891" y="5434330"/>
                  </a:lnTo>
                  <a:lnTo>
                    <a:pt x="7484872" y="5434330"/>
                  </a:lnTo>
                  <a:lnTo>
                    <a:pt x="7484872" y="5451221"/>
                  </a:lnTo>
                  <a:lnTo>
                    <a:pt x="7467981" y="5451221"/>
                  </a:lnTo>
                  <a:lnTo>
                    <a:pt x="7467981" y="16891"/>
                  </a:lnTo>
                  <a:lnTo>
                    <a:pt x="7484872" y="16891"/>
                  </a:lnTo>
                  <a:lnTo>
                    <a:pt x="7484872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8553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7501777" cy="5496708"/>
            </a:xfrm>
            <a:prstGeom prst="rect">
              <a:avLst/>
            </a:prstGeom>
          </p:spPr>
          <p:txBody>
            <a:bodyPr lIns="43470" tIns="43470" rIns="43470" bIns="43470" rtlCol="0" anchor="ctr"/>
            <a:lstStyle/>
            <a:p>
              <a:pPr marL="379820" lvl="2" indent="-126607" algn="l">
                <a:lnSpc>
                  <a:spcPts val="2156"/>
                </a:lnSpc>
                <a:buFont typeface="Arial"/>
                <a:buChar char="⚬"/>
              </a:pPr>
              <a:r>
                <a:rPr lang="en-US" sz="1540" spc="-96">
                  <a:solidFill>
                    <a:srgbClr val="085531"/>
                  </a:solidFill>
                  <a:latin typeface="Open Sans"/>
                </a:rPr>
                <a:t>90-365 Gün olabilir.</a:t>
              </a:r>
            </a:p>
            <a:p>
              <a:pPr marL="379820" lvl="2" indent="-126607" algn="l">
                <a:lnSpc>
                  <a:spcPts val="2156"/>
                </a:lnSpc>
                <a:buFont typeface="Arial"/>
                <a:buChar char="⚬"/>
              </a:pPr>
              <a:r>
                <a:rPr lang="en-US" sz="1540" spc="-69">
                  <a:solidFill>
                    <a:srgbClr val="085531"/>
                  </a:solidFill>
                  <a:latin typeface="Open Sans"/>
                </a:rPr>
                <a:t>MEÖ öğrencileri, bir ortak MEÖ sağlayıcısında, bir şirkette veya MEÖ alanında veya işgücü piyasasında aktif olan başka bir kuruluşta yurt dışında öğrenim görerek daha uzun bir süre geçirebilirler.</a:t>
              </a:r>
            </a:p>
            <a:p>
              <a:pPr marL="379820" lvl="2" indent="-126607" algn="l">
                <a:lnSpc>
                  <a:spcPts val="2156"/>
                </a:lnSpc>
                <a:buFont typeface="Arial"/>
                <a:buChar char="⚬"/>
              </a:pPr>
              <a:r>
                <a:rPr lang="en-US" sz="1540" spc="-71">
                  <a:solidFill>
                    <a:srgbClr val="085531"/>
                  </a:solidFill>
                  <a:latin typeface="Open Sans"/>
                </a:rPr>
                <a:t>Staj dönemi güçlü bir iş temelli bileşen içermeli ve her katılımcı için bireysel bir öğrenme programı tanımlanmalıdır.</a:t>
              </a:r>
            </a:p>
            <a:p>
              <a:pPr marL="379820" lvl="2" indent="-126607" algn="l">
                <a:lnSpc>
                  <a:spcPts val="2156"/>
                </a:lnSpc>
                <a:buFont typeface="Arial"/>
                <a:buChar char="⚬"/>
              </a:pPr>
              <a:r>
                <a:rPr lang="en-US" sz="1540" spc="-90">
                  <a:solidFill>
                    <a:srgbClr val="085531"/>
                  </a:solidFill>
                  <a:latin typeface="Open Sans Bold"/>
                </a:rPr>
                <a:t>Katılımcıların dil yeterliliği önemlidir.</a:t>
              </a:r>
            </a:p>
            <a:p>
              <a:pPr marL="379820" lvl="2" indent="-126607" algn="l">
                <a:lnSpc>
                  <a:spcPts val="2156"/>
                </a:lnSpc>
                <a:buFont typeface="Arial"/>
                <a:buChar char="⚬"/>
              </a:pPr>
              <a:r>
                <a:rPr lang="en-US" sz="1540" spc="-90">
                  <a:solidFill>
                    <a:srgbClr val="085531"/>
                  </a:solidFill>
                  <a:latin typeface="Open Sans Bold"/>
                </a:rPr>
                <a:t>Katılımcılara tercüman desteği verilmeyecektir.</a:t>
              </a:r>
            </a:p>
            <a:p>
              <a:pPr marL="379820" lvl="2" indent="-126607" algn="l">
                <a:lnSpc>
                  <a:spcPts val="2156"/>
                </a:lnSpc>
              </a:pPr>
              <a:endParaRPr lang="en-US" sz="1540" spc="-90">
                <a:solidFill>
                  <a:srgbClr val="085531"/>
                </a:solidFill>
                <a:latin typeface="Open Sans Bold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145245" y="4455180"/>
            <a:ext cx="4626136" cy="4505771"/>
            <a:chOff x="0" y="0"/>
            <a:chExt cx="7208273" cy="702072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208266" cy="7020687"/>
            </a:xfrm>
            <a:custGeom>
              <a:avLst/>
              <a:gdLst/>
              <a:ahLst/>
              <a:cxnLst/>
              <a:rect l="l" t="t" r="r" b="b"/>
              <a:pathLst>
                <a:path w="7208266" h="7020687">
                  <a:moveTo>
                    <a:pt x="0" y="0"/>
                  </a:moveTo>
                  <a:lnTo>
                    <a:pt x="7208266" y="0"/>
                  </a:lnTo>
                  <a:lnTo>
                    <a:pt x="7208266" y="7020687"/>
                  </a:lnTo>
                  <a:lnTo>
                    <a:pt x="0" y="7020687"/>
                  </a:lnTo>
                  <a:close/>
                </a:path>
              </a:pathLst>
            </a:custGeom>
            <a:solidFill>
              <a:srgbClr val="08553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7208273" cy="7077875"/>
            </a:xfrm>
            <a:prstGeom prst="rect">
              <a:avLst/>
            </a:prstGeom>
          </p:spPr>
          <p:txBody>
            <a:bodyPr lIns="43470" tIns="43470" rIns="43470" bIns="43470" rtlCol="0" anchor="t"/>
            <a:lstStyle/>
            <a:p>
              <a:pPr marL="407530" lvl="2" indent="-135843" algn="l">
                <a:lnSpc>
                  <a:spcPts val="2463"/>
                </a:lnSpc>
                <a:buFont typeface="Arial"/>
                <a:buChar char="⚬"/>
              </a:pPr>
              <a:r>
                <a:rPr lang="en-US" sz="1540" spc="-81">
                  <a:solidFill>
                    <a:srgbClr val="FFFFFF"/>
                  </a:solidFill>
                  <a:latin typeface="Open Sans"/>
                </a:rPr>
                <a:t>10- 89 Gün olabilir.</a:t>
              </a:r>
            </a:p>
            <a:p>
              <a:pPr marL="407530" lvl="2" indent="-135843" algn="ctr">
                <a:lnSpc>
                  <a:spcPts val="2463"/>
                </a:lnSpc>
                <a:buFont typeface="Arial"/>
                <a:buChar char="⚬"/>
              </a:pPr>
              <a:r>
                <a:rPr lang="en-US" sz="1540" spc="-79">
                  <a:solidFill>
                    <a:srgbClr val="FFFFFF"/>
                  </a:solidFill>
                  <a:latin typeface="Open Sans"/>
                </a:rPr>
                <a:t>MEÖ öğrencileri, yurt dışındaki bir şirkette, MEÖ</a:t>
              </a:r>
            </a:p>
            <a:p>
              <a:pPr marL="407530" lvl="2" indent="-135843" algn="l">
                <a:lnSpc>
                  <a:spcPts val="2463"/>
                </a:lnSpc>
              </a:pPr>
              <a:r>
                <a:rPr lang="en-US" sz="1540" spc="-79">
                  <a:solidFill>
                    <a:srgbClr val="FFFFFF"/>
                  </a:solidFill>
                  <a:latin typeface="Open Sans"/>
                </a:rPr>
                <a:t>alanında veya işgücü piyasasında aktif olan başka bir kuruluşta staj yapabilirler.</a:t>
              </a:r>
            </a:p>
            <a:p>
              <a:pPr marL="407530" lvl="2" indent="-135843" algn="l">
                <a:lnSpc>
                  <a:spcPts val="2463"/>
                </a:lnSpc>
                <a:buFont typeface="Arial"/>
                <a:buChar char="⚬"/>
              </a:pPr>
              <a:r>
                <a:rPr lang="en-US" sz="1540" spc="-79">
                  <a:solidFill>
                    <a:srgbClr val="FFFFFF"/>
                  </a:solidFill>
                  <a:latin typeface="Open Sans"/>
                </a:rPr>
                <a:t>Staj dönemi güçlü bir iş temelli bileşen içermeli ve her katılımcı için bireysel bir öğrenme programı tanımlanmalıdır. </a:t>
              </a:r>
            </a:p>
            <a:p>
              <a:pPr marL="407530" lvl="2" indent="-135843" algn="l">
                <a:lnSpc>
                  <a:spcPts val="2463"/>
                </a:lnSpc>
                <a:buFont typeface="Arial"/>
                <a:buChar char="⚬"/>
              </a:pPr>
              <a:r>
                <a:rPr lang="en-US" sz="1540" spc="-81">
                  <a:solidFill>
                    <a:srgbClr val="FFFFFF"/>
                  </a:solidFill>
                  <a:latin typeface="Open Sans"/>
                </a:rPr>
                <a:t>Daha az fırsata sahip katılımcılar için, gerekçelendirilirse minimum 2 gün süre ile hareketlilik organize edilebilir.</a:t>
              </a:r>
            </a:p>
            <a:p>
              <a:pPr marL="407530" lvl="2" indent="-135843" algn="l">
                <a:lnSpc>
                  <a:spcPts val="2463"/>
                </a:lnSpc>
                <a:buFont typeface="Arial"/>
                <a:buChar char="⚬"/>
              </a:pPr>
              <a:r>
                <a:rPr lang="en-US" sz="1540" spc="-86">
                  <a:solidFill>
                    <a:srgbClr val="FFFFFF"/>
                  </a:solidFill>
                  <a:latin typeface="Open Sans Bold"/>
                </a:rPr>
                <a:t>Katılımcılara tercüman desteği verilmeyecektir.</a:t>
              </a:r>
            </a:p>
            <a:p>
              <a:pPr marL="407530" lvl="2" indent="-135843" algn="l">
                <a:lnSpc>
                  <a:spcPts val="2463"/>
                </a:lnSpc>
                <a:buFont typeface="Arial"/>
                <a:buChar char="⚬"/>
              </a:pPr>
              <a:r>
                <a:rPr lang="en-US" sz="1540" spc="-90">
                  <a:solidFill>
                    <a:srgbClr val="FFFFFF"/>
                  </a:solidFill>
                  <a:latin typeface="Open Sans Bold"/>
                </a:rPr>
                <a:t>Katılımcıların dil yeterliliği önemlidir.</a:t>
              </a:r>
            </a:p>
            <a:p>
              <a:pPr marL="407530" lvl="2" indent="-135843" algn="ctr">
                <a:lnSpc>
                  <a:spcPts val="2463"/>
                </a:lnSpc>
              </a:pPr>
              <a:endParaRPr lang="en-US" sz="1540" spc="-90">
                <a:solidFill>
                  <a:srgbClr val="FFFFFF"/>
                </a:solidFill>
                <a:latin typeface="Open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Diğer Hareketlilik Türleri</a:t>
            </a:r>
          </a:p>
        </p:txBody>
      </p:sp>
      <p:sp>
        <p:nvSpPr>
          <p:cNvPr id="7" name="Freeform 7"/>
          <p:cNvSpPr/>
          <p:nvPr/>
        </p:nvSpPr>
        <p:spPr>
          <a:xfrm>
            <a:off x="807360" y="2985888"/>
            <a:ext cx="5443324" cy="868844"/>
          </a:xfrm>
          <a:custGeom>
            <a:avLst/>
            <a:gdLst/>
            <a:ahLst/>
            <a:cxnLst/>
            <a:rect l="l" t="t" r="r" b="b"/>
            <a:pathLst>
              <a:path w="5443324" h="868844">
                <a:moveTo>
                  <a:pt x="0" y="0"/>
                </a:moveTo>
                <a:lnTo>
                  <a:pt x="5443324" y="0"/>
                </a:lnTo>
                <a:lnTo>
                  <a:pt x="5443324" y="868844"/>
                </a:lnTo>
                <a:lnTo>
                  <a:pt x="0" y="86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88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72257" y="2968576"/>
            <a:ext cx="5572008" cy="995001"/>
          </a:xfrm>
          <a:custGeom>
            <a:avLst/>
            <a:gdLst/>
            <a:ahLst/>
            <a:cxnLst/>
            <a:rect l="l" t="t" r="r" b="b"/>
            <a:pathLst>
              <a:path w="5572008" h="995001">
                <a:moveTo>
                  <a:pt x="0" y="0"/>
                </a:moveTo>
                <a:lnTo>
                  <a:pt x="5572008" y="0"/>
                </a:lnTo>
                <a:lnTo>
                  <a:pt x="5572008" y="995001"/>
                </a:lnTo>
                <a:lnTo>
                  <a:pt x="0" y="995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99915" y="1970570"/>
            <a:ext cx="4478343" cy="650181"/>
            <a:chOff x="0" y="0"/>
            <a:chExt cx="6036690" cy="8764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36691" cy="876427"/>
            </a:xfrm>
            <a:custGeom>
              <a:avLst/>
              <a:gdLst/>
              <a:ahLst/>
              <a:cxnLst/>
              <a:rect l="l" t="t" r="r" b="b"/>
              <a:pathLst>
                <a:path w="6036691" h="876427">
                  <a:moveTo>
                    <a:pt x="0" y="0"/>
                  </a:moveTo>
                  <a:lnTo>
                    <a:pt x="6036691" y="0"/>
                  </a:lnTo>
                  <a:lnTo>
                    <a:pt x="6036691" y="876427"/>
                  </a:lnTo>
                  <a:lnTo>
                    <a:pt x="0" y="8764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81072" y="1951727"/>
            <a:ext cx="4516029" cy="687868"/>
            <a:chOff x="0" y="0"/>
            <a:chExt cx="6087490" cy="9272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87491" cy="927227"/>
            </a:xfrm>
            <a:custGeom>
              <a:avLst/>
              <a:gdLst/>
              <a:ahLst/>
              <a:cxnLst/>
              <a:rect l="l" t="t" r="r" b="b"/>
              <a:pathLst>
                <a:path w="6087491" h="927227">
                  <a:moveTo>
                    <a:pt x="25400" y="0"/>
                  </a:moveTo>
                  <a:lnTo>
                    <a:pt x="6062091" y="0"/>
                  </a:lnTo>
                  <a:cubicBezTo>
                    <a:pt x="6076061" y="0"/>
                    <a:pt x="6087491" y="11430"/>
                    <a:pt x="6087491" y="25400"/>
                  </a:cubicBezTo>
                  <a:lnTo>
                    <a:pt x="6087491" y="901827"/>
                  </a:lnTo>
                  <a:cubicBezTo>
                    <a:pt x="6087491" y="915797"/>
                    <a:pt x="6076061" y="927227"/>
                    <a:pt x="6062091" y="927227"/>
                  </a:cubicBezTo>
                  <a:lnTo>
                    <a:pt x="25400" y="927227"/>
                  </a:lnTo>
                  <a:cubicBezTo>
                    <a:pt x="11430" y="927227"/>
                    <a:pt x="0" y="915797"/>
                    <a:pt x="0" y="90182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901827"/>
                  </a:lnTo>
                  <a:lnTo>
                    <a:pt x="25400" y="901827"/>
                  </a:lnTo>
                  <a:lnTo>
                    <a:pt x="25400" y="876427"/>
                  </a:lnTo>
                  <a:lnTo>
                    <a:pt x="6062091" y="876427"/>
                  </a:lnTo>
                  <a:lnTo>
                    <a:pt x="6062091" y="901827"/>
                  </a:lnTo>
                  <a:lnTo>
                    <a:pt x="6036691" y="901827"/>
                  </a:lnTo>
                  <a:lnTo>
                    <a:pt x="6036691" y="25400"/>
                  </a:lnTo>
                  <a:lnTo>
                    <a:pt x="6062091" y="25400"/>
                  </a:lnTo>
                  <a:lnTo>
                    <a:pt x="6062091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31320" y="2009041"/>
            <a:ext cx="4415547" cy="58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7"/>
              </a:lnSpc>
            </a:pPr>
            <a:r>
              <a:rPr lang="en-US" sz="2373" spc="-93">
                <a:solidFill>
                  <a:srgbClr val="000000"/>
                </a:solidFill>
                <a:latin typeface="Open Sans"/>
              </a:rPr>
              <a:t>UZMAN DAVET EDİLMESİ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714352" y="1989413"/>
            <a:ext cx="5258260" cy="699173"/>
            <a:chOff x="0" y="0"/>
            <a:chExt cx="7087998" cy="942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87997" cy="942467"/>
            </a:xfrm>
            <a:custGeom>
              <a:avLst/>
              <a:gdLst/>
              <a:ahLst/>
              <a:cxnLst/>
              <a:rect l="l" t="t" r="r" b="b"/>
              <a:pathLst>
                <a:path w="7087997" h="942467">
                  <a:moveTo>
                    <a:pt x="0" y="0"/>
                  </a:moveTo>
                  <a:lnTo>
                    <a:pt x="7087997" y="0"/>
                  </a:lnTo>
                  <a:lnTo>
                    <a:pt x="7087997" y="942467"/>
                  </a:lnTo>
                  <a:lnTo>
                    <a:pt x="0" y="9424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95509" y="1970570"/>
            <a:ext cx="5295946" cy="736860"/>
            <a:chOff x="0" y="0"/>
            <a:chExt cx="7138798" cy="9932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38797" cy="993267"/>
            </a:xfrm>
            <a:custGeom>
              <a:avLst/>
              <a:gdLst/>
              <a:ahLst/>
              <a:cxnLst/>
              <a:rect l="l" t="t" r="r" b="b"/>
              <a:pathLst>
                <a:path w="7138797" h="993267">
                  <a:moveTo>
                    <a:pt x="25400" y="0"/>
                  </a:moveTo>
                  <a:lnTo>
                    <a:pt x="7113397" y="0"/>
                  </a:lnTo>
                  <a:cubicBezTo>
                    <a:pt x="7127367" y="0"/>
                    <a:pt x="7138797" y="11430"/>
                    <a:pt x="7138797" y="25400"/>
                  </a:cubicBezTo>
                  <a:lnTo>
                    <a:pt x="7138797" y="967867"/>
                  </a:lnTo>
                  <a:cubicBezTo>
                    <a:pt x="7138797" y="981837"/>
                    <a:pt x="7127367" y="993267"/>
                    <a:pt x="7113397" y="993267"/>
                  </a:cubicBezTo>
                  <a:lnTo>
                    <a:pt x="25400" y="993267"/>
                  </a:lnTo>
                  <a:cubicBezTo>
                    <a:pt x="11430" y="993267"/>
                    <a:pt x="0" y="981837"/>
                    <a:pt x="0" y="96786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967867"/>
                  </a:lnTo>
                  <a:lnTo>
                    <a:pt x="25400" y="967867"/>
                  </a:lnTo>
                  <a:lnTo>
                    <a:pt x="25400" y="942467"/>
                  </a:lnTo>
                  <a:lnTo>
                    <a:pt x="7113397" y="942467"/>
                  </a:lnTo>
                  <a:lnTo>
                    <a:pt x="7113397" y="967867"/>
                  </a:lnTo>
                  <a:lnTo>
                    <a:pt x="7087997" y="967867"/>
                  </a:lnTo>
                  <a:lnTo>
                    <a:pt x="7087997" y="25400"/>
                  </a:lnTo>
                  <a:lnTo>
                    <a:pt x="7113397" y="25400"/>
                  </a:lnTo>
                  <a:lnTo>
                    <a:pt x="7113397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8745757" y="2027884"/>
            <a:ext cx="5195462" cy="62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7"/>
              </a:lnSpc>
            </a:pPr>
            <a:r>
              <a:rPr lang="en-US" sz="2373" spc="-93">
                <a:solidFill>
                  <a:srgbClr val="000000"/>
                </a:solidFill>
                <a:latin typeface="Open Sans"/>
              </a:rPr>
              <a:t>HAZIRLIK ZİYARETLERİ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1072" y="4972053"/>
            <a:ext cx="3376245" cy="31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995" lvl="2" indent="-149332" algn="l">
              <a:lnSpc>
                <a:spcPts val="2492"/>
              </a:lnSpc>
              <a:buFont typeface="Arial"/>
              <a:buChar char="⚬"/>
            </a:pPr>
            <a:r>
              <a:rPr lang="en-US" sz="2077" spc="-111">
                <a:solidFill>
                  <a:srgbClr val="000000"/>
                </a:solidFill>
                <a:latin typeface="Open Sans"/>
              </a:rPr>
              <a:t>2-60 Gün Olabilir.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5317" y="5375372"/>
            <a:ext cx="4692035" cy="127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995" lvl="2" indent="-149332" algn="l">
              <a:lnSpc>
                <a:spcPts val="2492"/>
              </a:lnSpc>
              <a:buFont typeface="Arial"/>
              <a:buChar char="⚬"/>
            </a:pPr>
            <a:r>
              <a:rPr lang="en-US" sz="2077" spc="-82">
                <a:solidFill>
                  <a:srgbClr val="000000"/>
                </a:solidFill>
                <a:latin typeface="Open Sans"/>
              </a:rPr>
              <a:t>Başvuran kurum proje ile ilgili alanında  deneyimli bir eğitmen, uzman, öğretmen  ya da politika uzmanını davet edilebilir.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8200" y="6737655"/>
            <a:ext cx="5199435" cy="127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995" lvl="2" indent="-149332" algn="l">
              <a:lnSpc>
                <a:spcPts val="2492"/>
              </a:lnSpc>
              <a:buFont typeface="Arial"/>
              <a:buChar char="⚬"/>
            </a:pPr>
            <a:r>
              <a:rPr lang="en-US" sz="2077" spc="-82">
                <a:solidFill>
                  <a:srgbClr val="000000"/>
                </a:solidFill>
                <a:latin typeface="Open Sans"/>
              </a:rPr>
              <a:t>Uzman, kurum personeline eğitim  verebilir, yeni öğretim teknik ve yöntemleri  gösterebilir ya da iyi örneklerin transfer  edilmesine yardımcı olabilir.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72788" y="4741136"/>
            <a:ext cx="4914587" cy="186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995" lvl="2" indent="-149332" algn="just">
              <a:lnSpc>
                <a:spcPts val="3738"/>
              </a:lnSpc>
              <a:buFont typeface="Arial"/>
              <a:buChar char="⚬"/>
            </a:pPr>
            <a:r>
              <a:rPr lang="en-US" sz="2077" spc="-82">
                <a:solidFill>
                  <a:srgbClr val="000000"/>
                </a:solidFill>
                <a:latin typeface="Open Sans"/>
              </a:rPr>
              <a:t>Her ziyarette en fazla 3 katılımcı olabilir</a:t>
            </a:r>
          </a:p>
          <a:p>
            <a:pPr marL="447995" lvl="2" indent="-149332" algn="just">
              <a:lnSpc>
                <a:spcPts val="2492"/>
              </a:lnSpc>
              <a:buFont typeface="Arial"/>
              <a:buChar char="⚬"/>
            </a:pPr>
            <a:r>
              <a:rPr lang="en-US" sz="2077" spc="-208">
                <a:solidFill>
                  <a:srgbClr val="000000"/>
                </a:solidFill>
                <a:latin typeface="Open Sans"/>
              </a:rPr>
              <a:t>Müdürlüğümüzce yada okullarımızdan seçilen personel  proje ortaklarına hareketlilik  öncesi hazırlık ziyaretleri düzenleyebilir.</a:t>
            </a:r>
          </a:p>
          <a:p>
            <a:pPr marL="447995" lvl="2" indent="-149332" algn="just">
              <a:lnSpc>
                <a:spcPts val="2492"/>
              </a:lnSpc>
              <a:buFont typeface="Arial"/>
              <a:buChar char="⚬"/>
            </a:pPr>
            <a:r>
              <a:rPr lang="en-US" sz="2077" spc="-82">
                <a:solidFill>
                  <a:srgbClr val="000000"/>
                </a:solidFill>
                <a:latin typeface="Open Sans"/>
              </a:rPr>
              <a:t>Kurslar öncesinde düzenlenemez.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28484" y="6829518"/>
            <a:ext cx="4914587" cy="127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2"/>
              </a:lnSpc>
            </a:pPr>
            <a:r>
              <a:rPr lang="en-US" sz="2077" spc="-82">
                <a:solidFill>
                  <a:srgbClr val="000000"/>
                </a:solidFill>
                <a:latin typeface="Open Sans"/>
              </a:rPr>
              <a:t>Ör: Dezavantajlı bireylere daha iyi fırsatlar sunmak,  yeni partner ile çalışmak ya da daha uzun hareketlilikler  planlamak için kullanılabilir.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80001" y="3170252"/>
            <a:ext cx="4763070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978" spc="-105">
                <a:solidFill>
                  <a:srgbClr val="000000"/>
                </a:solidFill>
                <a:latin typeface="Open Sans Bold"/>
              </a:rPr>
              <a:t>Okul Eğitimi - 6 Personel –  Ortalama 5 gün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8386" y="3206441"/>
            <a:ext cx="4835935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978" spc="-105">
                <a:solidFill>
                  <a:srgbClr val="000000"/>
                </a:solidFill>
                <a:latin typeface="Open Sans Bold"/>
              </a:rPr>
              <a:t>Okul Eğitimi – 6 Uzman – Ortalama 7 gün </a:t>
            </a:r>
          </a:p>
        </p:txBody>
      </p:sp>
      <p:sp>
        <p:nvSpPr>
          <p:cNvPr id="26" name="Freeform 26"/>
          <p:cNvSpPr/>
          <p:nvPr/>
        </p:nvSpPr>
        <p:spPr>
          <a:xfrm>
            <a:off x="712540" y="4001128"/>
            <a:ext cx="5443324" cy="868844"/>
          </a:xfrm>
          <a:custGeom>
            <a:avLst/>
            <a:gdLst/>
            <a:ahLst/>
            <a:cxnLst/>
            <a:rect l="l" t="t" r="r" b="b"/>
            <a:pathLst>
              <a:path w="5443324" h="868844">
                <a:moveTo>
                  <a:pt x="0" y="0"/>
                </a:moveTo>
                <a:lnTo>
                  <a:pt x="5443324" y="0"/>
                </a:lnTo>
                <a:lnTo>
                  <a:pt x="5443324" y="868844"/>
                </a:lnTo>
                <a:lnTo>
                  <a:pt x="0" y="86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88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48647" y="4317593"/>
            <a:ext cx="4913931" cy="26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780">
                <a:solidFill>
                  <a:srgbClr val="000000"/>
                </a:solidFill>
                <a:latin typeface="Open Sans Bold"/>
              </a:rPr>
              <a:t>Meslek Eğitimi – 1 Uzman – Ortalama 7 Gün</a:t>
            </a:r>
          </a:p>
        </p:txBody>
      </p:sp>
      <p:grpSp>
        <p:nvGrpSpPr>
          <p:cNvPr id="28" name="Group 28"/>
          <p:cNvGrpSpPr/>
          <p:nvPr/>
        </p:nvGrpSpPr>
        <p:grpSpPr>
          <a:xfrm rot="5391466">
            <a:off x="12376941" y="4276322"/>
            <a:ext cx="5702541" cy="9422"/>
            <a:chOff x="0" y="0"/>
            <a:chExt cx="7686877" cy="12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686929" cy="12700"/>
            </a:xfrm>
            <a:custGeom>
              <a:avLst/>
              <a:gdLst/>
              <a:ahLst/>
              <a:cxnLst/>
              <a:rect l="l" t="t" r="r" b="b"/>
              <a:pathLst>
                <a:path w="7686929" h="12700">
                  <a:moveTo>
                    <a:pt x="6350" y="0"/>
                  </a:moveTo>
                  <a:lnTo>
                    <a:pt x="7680579" y="0"/>
                  </a:lnTo>
                  <a:cubicBezTo>
                    <a:pt x="7684136" y="0"/>
                    <a:pt x="7686929" y="2794"/>
                    <a:pt x="7686929" y="6350"/>
                  </a:cubicBezTo>
                  <a:cubicBezTo>
                    <a:pt x="7686929" y="9906"/>
                    <a:pt x="7684136" y="12700"/>
                    <a:pt x="7680579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8294887" y="3963577"/>
            <a:ext cx="5572008" cy="995001"/>
          </a:xfrm>
          <a:custGeom>
            <a:avLst/>
            <a:gdLst/>
            <a:ahLst/>
            <a:cxnLst/>
            <a:rect l="l" t="t" r="r" b="b"/>
            <a:pathLst>
              <a:path w="5572008" h="995001">
                <a:moveTo>
                  <a:pt x="0" y="0"/>
                </a:moveTo>
                <a:lnTo>
                  <a:pt x="5572008" y="0"/>
                </a:lnTo>
                <a:lnTo>
                  <a:pt x="5572008" y="995002"/>
                </a:lnTo>
                <a:lnTo>
                  <a:pt x="0" y="995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8621168" y="4320779"/>
            <a:ext cx="5067734" cy="26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780">
                <a:solidFill>
                  <a:srgbClr val="000000"/>
                </a:solidFill>
                <a:latin typeface="Open Sans Bold"/>
              </a:rPr>
              <a:t>Meslek Eğitimi – 2 Personel - Ortalama 5 Gün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Dil hazırlığı</a:t>
            </a:r>
          </a:p>
        </p:txBody>
      </p:sp>
      <p:grpSp>
        <p:nvGrpSpPr>
          <p:cNvPr id="7" name="Group 7"/>
          <p:cNvGrpSpPr/>
          <p:nvPr/>
        </p:nvGrpSpPr>
        <p:grpSpPr>
          <a:xfrm rot="5391466">
            <a:off x="12376941" y="4276322"/>
            <a:ext cx="5702541" cy="9422"/>
            <a:chOff x="0" y="0"/>
            <a:chExt cx="7686877" cy="12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686929" cy="12700"/>
            </a:xfrm>
            <a:custGeom>
              <a:avLst/>
              <a:gdLst/>
              <a:ahLst/>
              <a:cxnLst/>
              <a:rect l="l" t="t" r="r" b="b"/>
              <a:pathLst>
                <a:path w="7686929" h="12700">
                  <a:moveTo>
                    <a:pt x="6350" y="0"/>
                  </a:moveTo>
                  <a:lnTo>
                    <a:pt x="7680579" y="0"/>
                  </a:lnTo>
                  <a:cubicBezTo>
                    <a:pt x="7684136" y="0"/>
                    <a:pt x="7686929" y="2794"/>
                    <a:pt x="7686929" y="6350"/>
                  </a:cubicBezTo>
                  <a:cubicBezTo>
                    <a:pt x="7686929" y="9906"/>
                    <a:pt x="7684136" y="12700"/>
                    <a:pt x="7680579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2399098" y="-251914"/>
            <a:ext cx="2840902" cy="2840903"/>
          </a:xfrm>
          <a:custGeom>
            <a:avLst/>
            <a:gdLst/>
            <a:ahLst/>
            <a:cxnLst/>
            <a:rect l="l" t="t" r="r" b="b"/>
            <a:pathLst>
              <a:path w="2840902" h="2840903">
                <a:moveTo>
                  <a:pt x="0" y="0"/>
                </a:moveTo>
                <a:lnTo>
                  <a:pt x="2840902" y="0"/>
                </a:lnTo>
                <a:lnTo>
                  <a:pt x="2840902" y="2840903"/>
                </a:lnTo>
                <a:lnTo>
                  <a:pt x="0" y="2840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9885" y="2511192"/>
            <a:ext cx="14486113" cy="51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5525" lvl="2" indent="-181842" algn="l">
              <a:lnSpc>
                <a:spcPts val="3100"/>
              </a:lnSpc>
              <a:buFont typeface="Arial"/>
              <a:buChar char="⚬"/>
            </a:pPr>
            <a:r>
              <a:rPr lang="en-US" sz="2583" spc="-102">
                <a:solidFill>
                  <a:srgbClr val="000000"/>
                </a:solidFill>
                <a:latin typeface="Open Sans"/>
              </a:rPr>
              <a:t>Akreditasyon hareketlilik faaliyeti öncesinde dil becerilerinin artırılması amacıyla bu eğitim öğretim yılından itibaren </a:t>
            </a:r>
          </a:p>
          <a:p>
            <a:pPr marL="545525" lvl="2" indent="-181842" algn="l">
              <a:lnSpc>
                <a:spcPts val="3100"/>
              </a:lnSpc>
            </a:pPr>
            <a:endParaRPr lang="en-US" sz="2583" spc="-102">
              <a:solidFill>
                <a:srgbClr val="000000"/>
              </a:solidFill>
              <a:latin typeface="Open Sans"/>
            </a:endParaRPr>
          </a:p>
          <a:p>
            <a:pPr marL="545525" lvl="2" indent="-181842" algn="l">
              <a:lnSpc>
                <a:spcPts val="3100"/>
              </a:lnSpc>
            </a:pPr>
            <a:r>
              <a:rPr lang="en-US" sz="2583" spc="-102">
                <a:solidFill>
                  <a:srgbClr val="000000"/>
                </a:solidFill>
                <a:latin typeface="Open Sans"/>
              </a:rPr>
              <a:t>DUOLINGO CLASSROOM aracı kullanılacaktır.</a:t>
            </a:r>
          </a:p>
          <a:p>
            <a:pPr marL="545525" lvl="2" indent="-181842" algn="l">
              <a:lnSpc>
                <a:spcPts val="3100"/>
              </a:lnSpc>
            </a:pPr>
            <a:endParaRPr lang="en-US" sz="2583" spc="-102">
              <a:solidFill>
                <a:srgbClr val="000000"/>
              </a:solidFill>
              <a:latin typeface="Open Sans"/>
            </a:endParaRPr>
          </a:p>
          <a:p>
            <a:pPr marL="545525" lvl="2" indent="-181842" algn="l">
              <a:lnSpc>
                <a:spcPts val="3100"/>
              </a:lnSpc>
              <a:buFont typeface="Arial"/>
              <a:buChar char="⚬"/>
            </a:pPr>
            <a:r>
              <a:rPr lang="en-US" sz="2583" spc="-102">
                <a:solidFill>
                  <a:srgbClr val="000000"/>
                </a:solidFill>
                <a:latin typeface="Open Sans"/>
              </a:rPr>
              <a:t>Akreditasyon hareketlilik programına başvurmak isteyen her katılımcı (Öğrenci , İdareci, Öğretmen öncelikle aşağıdaki linkte bulunan Dil Sınıfına katılmak zorundadır. </a:t>
            </a:r>
          </a:p>
          <a:p>
            <a:pPr marL="545525" lvl="2" indent="-181842" algn="l">
              <a:lnSpc>
                <a:spcPts val="3100"/>
              </a:lnSpc>
            </a:pPr>
            <a:endParaRPr lang="en-US" sz="2583" spc="-102">
              <a:solidFill>
                <a:srgbClr val="000000"/>
              </a:solidFill>
              <a:latin typeface="Open Sans"/>
            </a:endParaRPr>
          </a:p>
          <a:p>
            <a:pPr marL="545525" lvl="2" indent="-181842" algn="l">
              <a:lnSpc>
                <a:spcPts val="3100"/>
              </a:lnSpc>
              <a:buFont typeface="Arial"/>
              <a:buChar char="⚬"/>
            </a:pPr>
            <a:r>
              <a:rPr lang="en-US" sz="2583" spc="-102">
                <a:solidFill>
                  <a:srgbClr val="000000"/>
                </a:solidFill>
                <a:latin typeface="Open Sans"/>
              </a:rPr>
              <a:t>Sınıfa kaydını yaptırmayan hiçbir katılımcı </a:t>
            </a:r>
            <a:r>
              <a:rPr lang="en-US" sz="2583" spc="-102">
                <a:solidFill>
                  <a:srgbClr val="000000"/>
                </a:solidFill>
                <a:latin typeface="Open Sans Bold"/>
              </a:rPr>
              <a:t>(İngilizce Öğretmenleri hariç) </a:t>
            </a:r>
            <a:r>
              <a:rPr lang="en-US" sz="2583" spc="-102">
                <a:solidFill>
                  <a:srgbClr val="000000"/>
                </a:solidFill>
                <a:latin typeface="Open Sans"/>
              </a:rPr>
              <a:t>akreditasyon hareketliliği için başvuru yapamazlar.</a:t>
            </a:r>
          </a:p>
          <a:p>
            <a:pPr marL="545525" lvl="2" indent="-181842" algn="l">
              <a:lnSpc>
                <a:spcPts val="3100"/>
              </a:lnSpc>
            </a:pPr>
            <a:endParaRPr lang="en-US" sz="2583" spc="-102">
              <a:solidFill>
                <a:srgbClr val="000000"/>
              </a:solidFill>
              <a:latin typeface="Open Sans"/>
            </a:endParaRPr>
          </a:p>
          <a:p>
            <a:pPr marL="545525" lvl="2" indent="-181842" algn="l">
              <a:lnSpc>
                <a:spcPts val="3100"/>
              </a:lnSpc>
              <a:buFont typeface="Arial"/>
              <a:buChar char="⚬"/>
            </a:pPr>
            <a:r>
              <a:rPr lang="en-US" sz="2583" spc="-102">
                <a:solidFill>
                  <a:srgbClr val="000000"/>
                </a:solidFill>
                <a:latin typeface="Open Sans"/>
              </a:rPr>
              <a:t>42 modülden oluşan Online dil kursunu bitirmeyen hiçbir katılımcı hareketlilik faaliyetine katılamaz.</a:t>
            </a:r>
          </a:p>
          <a:p>
            <a:pPr marL="545525" lvl="2" indent="-181842" algn="l">
              <a:lnSpc>
                <a:spcPts val="3100"/>
              </a:lnSpc>
            </a:pPr>
            <a:endParaRPr lang="en-US" sz="2583" spc="-102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17611"/>
            <a:ext cx="16192587" cy="687636"/>
            <a:chOff x="0" y="0"/>
            <a:chExt cx="6572991" cy="2791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72991" cy="279129"/>
            </a:xfrm>
            <a:custGeom>
              <a:avLst/>
              <a:gdLst/>
              <a:ahLst/>
              <a:cxnLst/>
              <a:rect l="l" t="t" r="r" b="b"/>
              <a:pathLst>
                <a:path w="6572991" h="279129">
                  <a:moveTo>
                    <a:pt x="0" y="0"/>
                  </a:moveTo>
                  <a:lnTo>
                    <a:pt x="6572991" y="0"/>
                  </a:lnTo>
                  <a:lnTo>
                    <a:pt x="6572991" y="279129"/>
                  </a:lnTo>
                  <a:lnTo>
                    <a:pt x="0" y="27912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2846072" y="-181149"/>
            <a:ext cx="2066861" cy="2073476"/>
          </a:xfrm>
          <a:custGeom>
            <a:avLst/>
            <a:gdLst/>
            <a:ahLst/>
            <a:cxnLst/>
            <a:rect l="l" t="t" r="r" b="b"/>
            <a:pathLst>
              <a:path w="2066861" h="2073476">
                <a:moveTo>
                  <a:pt x="0" y="0"/>
                </a:moveTo>
                <a:lnTo>
                  <a:pt x="2066861" y="0"/>
                </a:lnTo>
                <a:lnTo>
                  <a:pt x="2066861" y="2073477"/>
                </a:lnTo>
                <a:lnTo>
                  <a:pt x="0" y="207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662" r="-46025" b="-4515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172" y="141032"/>
            <a:ext cx="1636243" cy="1564925"/>
          </a:xfrm>
          <a:custGeom>
            <a:avLst/>
            <a:gdLst/>
            <a:ahLst/>
            <a:cxnLst/>
            <a:rect l="l" t="t" r="r" b="b"/>
            <a:pathLst>
              <a:path w="1636243" h="1564925">
                <a:moveTo>
                  <a:pt x="0" y="0"/>
                </a:moveTo>
                <a:lnTo>
                  <a:pt x="1636243" y="0"/>
                </a:lnTo>
                <a:lnTo>
                  <a:pt x="1636243" y="1564925"/>
                </a:lnTo>
                <a:lnTo>
                  <a:pt x="0" y="1564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5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09051" y="2605247"/>
            <a:ext cx="9567485" cy="6595525"/>
          </a:xfrm>
          <a:custGeom>
            <a:avLst/>
            <a:gdLst/>
            <a:ahLst/>
            <a:cxnLst/>
            <a:rect l="l" t="t" r="r" b="b"/>
            <a:pathLst>
              <a:path w="9567485" h="6595525">
                <a:moveTo>
                  <a:pt x="0" y="0"/>
                </a:moveTo>
                <a:lnTo>
                  <a:pt x="9567484" y="0"/>
                </a:lnTo>
                <a:lnTo>
                  <a:pt x="9567484" y="6595525"/>
                </a:lnTo>
                <a:lnTo>
                  <a:pt x="0" y="6595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540588" y="2960178"/>
            <a:ext cx="1255685" cy="635936"/>
            <a:chOff x="0" y="0"/>
            <a:chExt cx="1363417" cy="6904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89896" y="3774037"/>
            <a:ext cx="3698210" cy="3698210"/>
          </a:xfrm>
          <a:custGeom>
            <a:avLst/>
            <a:gdLst/>
            <a:ahLst/>
            <a:cxnLst/>
            <a:rect l="l" t="t" r="r" b="b"/>
            <a:pathLst>
              <a:path w="3698210" h="3698210">
                <a:moveTo>
                  <a:pt x="0" y="0"/>
                </a:moveTo>
                <a:lnTo>
                  <a:pt x="3698210" y="0"/>
                </a:lnTo>
                <a:lnTo>
                  <a:pt x="3698210" y="3698209"/>
                </a:lnTo>
                <a:lnTo>
                  <a:pt x="0" y="3698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74691" y="2819262"/>
            <a:ext cx="682306" cy="682306"/>
          </a:xfrm>
          <a:custGeom>
            <a:avLst/>
            <a:gdLst/>
            <a:ahLst/>
            <a:cxnLst/>
            <a:rect l="l" t="t" r="r" b="b"/>
            <a:pathLst>
              <a:path w="682306" h="682306">
                <a:moveTo>
                  <a:pt x="0" y="0"/>
                </a:moveTo>
                <a:lnTo>
                  <a:pt x="682306" y="0"/>
                </a:lnTo>
                <a:lnTo>
                  <a:pt x="682306" y="682305"/>
                </a:lnTo>
                <a:lnTo>
                  <a:pt x="0" y="68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707400" y="2969996"/>
            <a:ext cx="1255685" cy="635936"/>
            <a:chOff x="0" y="0"/>
            <a:chExt cx="1363417" cy="690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434433" y="2960178"/>
            <a:ext cx="1255685" cy="635936"/>
            <a:chOff x="0" y="0"/>
            <a:chExt cx="1363417" cy="6904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4562112" y="4120282"/>
            <a:ext cx="720498" cy="592609"/>
          </a:xfrm>
          <a:custGeom>
            <a:avLst/>
            <a:gdLst/>
            <a:ahLst/>
            <a:cxnLst/>
            <a:rect l="l" t="t" r="r" b="b"/>
            <a:pathLst>
              <a:path w="720498" h="592609">
                <a:moveTo>
                  <a:pt x="0" y="0"/>
                </a:moveTo>
                <a:lnTo>
                  <a:pt x="720498" y="0"/>
                </a:lnTo>
                <a:lnTo>
                  <a:pt x="720498" y="592609"/>
                </a:lnTo>
                <a:lnTo>
                  <a:pt x="0" y="592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654571" y="5834216"/>
            <a:ext cx="1255685" cy="635936"/>
            <a:chOff x="0" y="0"/>
            <a:chExt cx="1363417" cy="690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757262" y="5834216"/>
            <a:ext cx="1255685" cy="635936"/>
            <a:chOff x="0" y="0"/>
            <a:chExt cx="1363417" cy="6904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609773" y="5805641"/>
            <a:ext cx="1255685" cy="635936"/>
            <a:chOff x="0" y="0"/>
            <a:chExt cx="1363417" cy="6904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647277" y="4328619"/>
            <a:ext cx="1255685" cy="635936"/>
            <a:chOff x="0" y="0"/>
            <a:chExt cx="1363417" cy="69049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63417" cy="690496"/>
            </a:xfrm>
            <a:custGeom>
              <a:avLst/>
              <a:gdLst/>
              <a:ahLst/>
              <a:cxnLst/>
              <a:rect l="l" t="t" r="r" b="b"/>
              <a:pathLst>
                <a:path w="1363417" h="690496">
                  <a:moveTo>
                    <a:pt x="0" y="0"/>
                  </a:moveTo>
                  <a:lnTo>
                    <a:pt x="1363417" y="0"/>
                  </a:lnTo>
                  <a:lnTo>
                    <a:pt x="1363417" y="690496"/>
                  </a:lnTo>
                  <a:lnTo>
                    <a:pt x="0" y="690496"/>
                  </a:lnTo>
                  <a:close/>
                </a:path>
              </a:pathLst>
            </a:custGeom>
            <a:solidFill>
              <a:srgbClr val="16384B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4816112" y="5444986"/>
            <a:ext cx="844484" cy="778460"/>
          </a:xfrm>
          <a:custGeom>
            <a:avLst/>
            <a:gdLst/>
            <a:ahLst/>
            <a:cxnLst/>
            <a:rect l="l" t="t" r="r" b="b"/>
            <a:pathLst>
              <a:path w="844484" h="778460">
                <a:moveTo>
                  <a:pt x="0" y="0"/>
                </a:moveTo>
                <a:lnTo>
                  <a:pt x="844484" y="0"/>
                </a:lnTo>
                <a:lnTo>
                  <a:pt x="844484" y="778461"/>
                </a:lnTo>
                <a:lnTo>
                  <a:pt x="0" y="778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332520" y="7217851"/>
            <a:ext cx="229592" cy="508792"/>
          </a:xfrm>
          <a:custGeom>
            <a:avLst/>
            <a:gdLst/>
            <a:ahLst/>
            <a:cxnLst/>
            <a:rect l="l" t="t" r="r" b="b"/>
            <a:pathLst>
              <a:path w="229592" h="508792">
                <a:moveTo>
                  <a:pt x="0" y="0"/>
                </a:moveTo>
                <a:lnTo>
                  <a:pt x="229592" y="0"/>
                </a:lnTo>
                <a:lnTo>
                  <a:pt x="229592" y="508791"/>
                </a:lnTo>
                <a:lnTo>
                  <a:pt x="0" y="5087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805798" y="3068978"/>
            <a:ext cx="126773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Okul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683392" y="174369"/>
            <a:ext cx="9873216" cy="1362441"/>
            <a:chOff x="0" y="0"/>
            <a:chExt cx="13164288" cy="1816588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94174"/>
              <a:ext cx="13164288" cy="114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12"/>
                </a:lnSpc>
              </a:pPr>
              <a:r>
                <a:rPr lang="en-US" sz="5676">
                  <a:solidFill>
                    <a:srgbClr val="143345"/>
                  </a:solidFill>
                  <a:latin typeface="Paytone One"/>
                </a:rPr>
                <a:t>BİLGİLENDİRME SUNUMU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55337"/>
              <a:ext cx="13164288" cy="761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1"/>
                </a:lnSpc>
              </a:pPr>
              <a:r>
                <a:rPr lang="en-US" sz="3472">
                  <a:solidFill>
                    <a:srgbClr val="143345"/>
                  </a:solidFill>
                  <a:latin typeface="Lora"/>
                </a:rPr>
                <a:t>Muğla İl Milli Eğitim Müdürlüğü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229917" y="1989842"/>
            <a:ext cx="2531715" cy="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FD926F"/>
                </a:solidFill>
                <a:latin typeface="Lora Bold"/>
              </a:rPr>
              <a:t>GENEL BAKIŞ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634747" y="3068978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838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54480" y="3078796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307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972610" y="3079086"/>
            <a:ext cx="126773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Kurum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28593" y="3068978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1.145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699643" y="3069268"/>
            <a:ext cx="126773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Toplam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48731" y="5943016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14.203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57258" y="5943016"/>
            <a:ext cx="154982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Öğretmen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618458" y="2676213"/>
            <a:ext cx="2283318" cy="25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6"/>
              </a:lnSpc>
              <a:spcBef>
                <a:spcPct val="0"/>
              </a:spcBef>
            </a:pPr>
            <a:r>
              <a:rPr lang="en-US" sz="1525">
                <a:solidFill>
                  <a:srgbClr val="143345"/>
                </a:solidFill>
                <a:latin typeface="Lora"/>
              </a:rPr>
              <a:t>689 Resmi /148 Özel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4075" y="2686322"/>
            <a:ext cx="2283318" cy="25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6"/>
              </a:lnSpc>
              <a:spcBef>
                <a:spcPct val="0"/>
              </a:spcBef>
            </a:pPr>
            <a:r>
              <a:rPr lang="en-US" sz="1525">
                <a:solidFill>
                  <a:srgbClr val="143345"/>
                </a:solidFill>
                <a:latin typeface="Lora"/>
              </a:rPr>
              <a:t>54 Resmi/ 253 Özel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851421" y="5943016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1.344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59949" y="5943016"/>
            <a:ext cx="154982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İdareci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703933" y="5914441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15.547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874983" y="5914732"/>
            <a:ext cx="126773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Toplam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41437" y="4437419"/>
            <a:ext cx="1161526" cy="3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F6F4E6"/>
                </a:solidFill>
                <a:latin typeface="Lora Bold"/>
              </a:rPr>
              <a:t>167.013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49964" y="4437419"/>
            <a:ext cx="1549824" cy="3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  <a:spcBef>
                <a:spcPct val="0"/>
              </a:spcBef>
            </a:pPr>
            <a:r>
              <a:rPr lang="en-US" sz="2280">
                <a:solidFill>
                  <a:srgbClr val="143345"/>
                </a:solidFill>
                <a:latin typeface="Lora"/>
              </a:rPr>
              <a:t>Öğrenci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671935" y="7075213"/>
            <a:ext cx="2123451" cy="71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8"/>
              </a:lnSpc>
            </a:pPr>
            <a:r>
              <a:rPr lang="en-US" sz="4248" spc="297">
                <a:solidFill>
                  <a:srgbClr val="143345"/>
                </a:solidFill>
                <a:latin typeface="Paytone One Bold"/>
              </a:rPr>
              <a:t>334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671935" y="7869293"/>
            <a:ext cx="958128" cy="3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  <a:spcBef>
                <a:spcPct val="0"/>
              </a:spcBef>
            </a:pPr>
            <a:r>
              <a:rPr lang="en-US" sz="2220">
                <a:solidFill>
                  <a:srgbClr val="143345"/>
                </a:solidFill>
                <a:latin typeface="Lora"/>
              </a:rPr>
              <a:t> İlkokul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894425" y="7075213"/>
            <a:ext cx="2123451" cy="71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8"/>
              </a:lnSpc>
            </a:pPr>
            <a:r>
              <a:rPr lang="en-US" sz="4248" spc="297">
                <a:solidFill>
                  <a:srgbClr val="143345"/>
                </a:solidFill>
                <a:latin typeface="Paytone One Bold"/>
              </a:rPr>
              <a:t>239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71424" y="7869293"/>
            <a:ext cx="1236084" cy="3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  <a:spcBef>
                <a:spcPct val="0"/>
              </a:spcBef>
            </a:pPr>
            <a:r>
              <a:rPr lang="en-US" sz="2220">
                <a:solidFill>
                  <a:srgbClr val="143345"/>
                </a:solidFill>
                <a:latin typeface="Lora"/>
              </a:rPr>
              <a:t> Ortaokul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053184" y="7075213"/>
            <a:ext cx="2123451" cy="71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8"/>
              </a:lnSpc>
            </a:pPr>
            <a:r>
              <a:rPr lang="en-US" sz="4248" spc="297">
                <a:solidFill>
                  <a:srgbClr val="143345"/>
                </a:solidFill>
                <a:latin typeface="Paytone One Bold"/>
              </a:rPr>
              <a:t>115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51650" y="7850230"/>
            <a:ext cx="2458606" cy="3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  <a:spcBef>
                <a:spcPct val="0"/>
              </a:spcBef>
            </a:pPr>
            <a:r>
              <a:rPr lang="en-US" sz="2220">
                <a:solidFill>
                  <a:srgbClr val="143345"/>
                </a:solidFill>
                <a:latin typeface="Lora"/>
              </a:rPr>
              <a:t>Bağımsız Anaokulu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116914" y="7075213"/>
            <a:ext cx="2123451" cy="71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8"/>
              </a:lnSpc>
            </a:pPr>
            <a:r>
              <a:rPr lang="en-US" sz="4248" spc="297">
                <a:solidFill>
                  <a:srgbClr val="143345"/>
                </a:solidFill>
                <a:latin typeface="Paytone One Bold"/>
              </a:rPr>
              <a:t>150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320498" y="7850230"/>
            <a:ext cx="525574" cy="3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  <a:spcBef>
                <a:spcPct val="0"/>
              </a:spcBef>
            </a:pPr>
            <a:r>
              <a:rPr lang="en-US" sz="2220">
                <a:solidFill>
                  <a:srgbClr val="143345"/>
                </a:solidFill>
                <a:latin typeface="Lora"/>
              </a:rPr>
              <a:t>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Beklentilerimiz...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591" y="2203040"/>
            <a:ext cx="2175318" cy="50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Şeffaflık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7038" y="4191000"/>
            <a:ext cx="2379066" cy="101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201F11"/>
                </a:solidFill>
                <a:latin typeface="Lato"/>
              </a:rPr>
              <a:t>Adil ve Eşitlikçi Seçim Süreci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60481" y="5474414"/>
            <a:ext cx="2175318" cy="50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İmkan eşitliği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15527" y="2098881"/>
            <a:ext cx="2175318" cy="204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Katılımcıların Özellikleri ve Kısıt Durumları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034" y="6503348"/>
            <a:ext cx="2175318" cy="101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Okul Müdürü Onayı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79940" y="3756085"/>
            <a:ext cx="2652418" cy="1388069"/>
            <a:chOff x="0" y="0"/>
            <a:chExt cx="3356139" cy="17563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6139" cy="1756343"/>
            </a:xfrm>
            <a:custGeom>
              <a:avLst/>
              <a:gdLst/>
              <a:ahLst/>
              <a:cxnLst/>
              <a:rect l="l" t="t" r="r" b="b"/>
              <a:pathLst>
                <a:path w="3356139" h="1756343">
                  <a:moveTo>
                    <a:pt x="0" y="0"/>
                  </a:moveTo>
                  <a:lnTo>
                    <a:pt x="3356139" y="0"/>
                  </a:lnTo>
                  <a:lnTo>
                    <a:pt x="3356139" y="1756343"/>
                  </a:lnTo>
                  <a:lnTo>
                    <a:pt x="0" y="1756343"/>
                  </a:lnTo>
                  <a:close/>
                </a:path>
              </a:pathLst>
            </a:custGeom>
            <a:solidFill>
              <a:srgbClr val="92D050">
                <a:alpha val="71765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096293" y="3862615"/>
            <a:ext cx="2175318" cy="101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Yabancı Dil Eğitimi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74429" y="3453076"/>
            <a:ext cx="2175318" cy="153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Belge Doğrulama Sistemi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0545" y="6097758"/>
            <a:ext cx="2921472" cy="118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5"/>
              </a:lnSpc>
            </a:pPr>
            <a:r>
              <a:rPr lang="en-US" sz="3203" spc="32">
                <a:solidFill>
                  <a:srgbClr val="0F0E14"/>
                </a:solidFill>
                <a:latin typeface="Lato"/>
              </a:rPr>
              <a:t>Duyuru ve Yaygınlaştırma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08287" y="5756548"/>
            <a:ext cx="2548944" cy="58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203" spc="32">
                <a:solidFill>
                  <a:srgbClr val="0F0E14"/>
                </a:solidFill>
                <a:latin typeface="Lato"/>
              </a:rPr>
              <a:t>Sosyal Medya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08287" y="6311530"/>
            <a:ext cx="3748122" cy="58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203" spc="32">
                <a:solidFill>
                  <a:srgbClr val="0F0E14"/>
                </a:solidFill>
                <a:latin typeface="Lato"/>
              </a:rPr>
              <a:t>Okul Web Sayfası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08287" y="6864798"/>
            <a:ext cx="2548944" cy="58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203" spc="32">
                <a:solidFill>
                  <a:srgbClr val="0F0E14"/>
                </a:solidFill>
                <a:latin typeface="Lato"/>
              </a:rPr>
              <a:t>Okul Panosu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08287" y="7418066"/>
            <a:ext cx="2548944" cy="58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203" spc="32">
                <a:solidFill>
                  <a:srgbClr val="0F0E14"/>
                </a:solidFill>
                <a:latin typeface="Lato"/>
              </a:rPr>
              <a:t>Yazılı Tebliğ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718059" y="5569664"/>
            <a:ext cx="7521941" cy="2799818"/>
            <a:chOff x="0" y="0"/>
            <a:chExt cx="3053351" cy="11365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53351" cy="1136519"/>
            </a:xfrm>
            <a:custGeom>
              <a:avLst/>
              <a:gdLst/>
              <a:ahLst/>
              <a:cxnLst/>
              <a:rect l="l" t="t" r="r" b="b"/>
              <a:pathLst>
                <a:path w="3053351" h="1136519">
                  <a:moveTo>
                    <a:pt x="0" y="0"/>
                  </a:moveTo>
                  <a:lnTo>
                    <a:pt x="3053351" y="0"/>
                  </a:lnTo>
                  <a:lnTo>
                    <a:pt x="3053351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206148" y="1882241"/>
            <a:ext cx="3431737" cy="1388069"/>
            <a:chOff x="0" y="0"/>
            <a:chExt cx="4342223" cy="175634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342223" cy="1756343"/>
            </a:xfrm>
            <a:custGeom>
              <a:avLst/>
              <a:gdLst/>
              <a:ahLst/>
              <a:cxnLst/>
              <a:rect l="l" t="t" r="r" b="b"/>
              <a:pathLst>
                <a:path w="4342223" h="1756343">
                  <a:moveTo>
                    <a:pt x="0" y="0"/>
                  </a:moveTo>
                  <a:lnTo>
                    <a:pt x="4342223" y="0"/>
                  </a:lnTo>
                  <a:lnTo>
                    <a:pt x="4342223" y="1756343"/>
                  </a:lnTo>
                  <a:lnTo>
                    <a:pt x="0" y="1756343"/>
                  </a:lnTo>
                  <a:close/>
                </a:path>
              </a:pathLst>
            </a:custGeom>
            <a:solidFill>
              <a:srgbClr val="C12921">
                <a:alpha val="68627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173084" y="1945940"/>
            <a:ext cx="3497866" cy="101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Okul Etkinliklerine Aktif Katılım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30869" y="7157878"/>
            <a:ext cx="2379066" cy="101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201F11"/>
                </a:solidFill>
                <a:latin typeface="Lato"/>
              </a:rPr>
              <a:t>Bireysel Çalışmalar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83591" y="2194131"/>
            <a:ext cx="2175318" cy="736647"/>
            <a:chOff x="0" y="0"/>
            <a:chExt cx="3356139" cy="11365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56139" cy="1136519"/>
            </a:xfrm>
            <a:custGeom>
              <a:avLst/>
              <a:gdLst/>
              <a:ahLst/>
              <a:cxnLst/>
              <a:rect l="l" t="t" r="r" b="b"/>
              <a:pathLst>
                <a:path w="3356139" h="1136519">
                  <a:moveTo>
                    <a:pt x="0" y="0"/>
                  </a:moveTo>
                  <a:lnTo>
                    <a:pt x="3356139" y="0"/>
                  </a:lnTo>
                  <a:lnTo>
                    <a:pt x="3356139" y="1136519"/>
                  </a:lnTo>
                  <a:lnTo>
                    <a:pt x="0" y="113651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40034" y="4011725"/>
            <a:ext cx="2652418" cy="1388069"/>
            <a:chOff x="0" y="0"/>
            <a:chExt cx="3356139" cy="175634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56139" cy="1756343"/>
            </a:xfrm>
            <a:custGeom>
              <a:avLst/>
              <a:gdLst/>
              <a:ahLst/>
              <a:cxnLst/>
              <a:rect l="l" t="t" r="r" b="b"/>
              <a:pathLst>
                <a:path w="3356139" h="1756343">
                  <a:moveTo>
                    <a:pt x="0" y="0"/>
                  </a:moveTo>
                  <a:lnTo>
                    <a:pt x="3356139" y="0"/>
                  </a:lnTo>
                  <a:lnTo>
                    <a:pt x="3356139" y="1756343"/>
                  </a:lnTo>
                  <a:lnTo>
                    <a:pt x="0" y="1756343"/>
                  </a:lnTo>
                  <a:close/>
                </a:path>
              </a:pathLst>
            </a:custGeom>
            <a:solidFill>
              <a:srgbClr val="C12921">
                <a:alpha val="28627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4021043" y="2041190"/>
            <a:ext cx="2652418" cy="2245060"/>
            <a:chOff x="0" y="0"/>
            <a:chExt cx="3356139" cy="284070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356139" cy="2840705"/>
            </a:xfrm>
            <a:custGeom>
              <a:avLst/>
              <a:gdLst/>
              <a:ahLst/>
              <a:cxnLst/>
              <a:rect l="l" t="t" r="r" b="b"/>
              <a:pathLst>
                <a:path w="3356139" h="2840705">
                  <a:moveTo>
                    <a:pt x="0" y="0"/>
                  </a:moveTo>
                  <a:lnTo>
                    <a:pt x="3356139" y="0"/>
                  </a:lnTo>
                  <a:lnTo>
                    <a:pt x="3356139" y="2840705"/>
                  </a:lnTo>
                  <a:lnTo>
                    <a:pt x="0" y="2840705"/>
                  </a:lnTo>
                  <a:close/>
                </a:path>
              </a:pathLst>
            </a:custGeom>
            <a:solidFill>
              <a:srgbClr val="1A5E88">
                <a:alpha val="28627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37036" y="6341793"/>
            <a:ext cx="2652418" cy="1421283"/>
            <a:chOff x="0" y="0"/>
            <a:chExt cx="3356139" cy="17983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356139" cy="1798369"/>
            </a:xfrm>
            <a:custGeom>
              <a:avLst/>
              <a:gdLst/>
              <a:ahLst/>
              <a:cxnLst/>
              <a:rect l="l" t="t" r="r" b="b"/>
              <a:pathLst>
                <a:path w="3356139" h="1798369">
                  <a:moveTo>
                    <a:pt x="0" y="0"/>
                  </a:moveTo>
                  <a:lnTo>
                    <a:pt x="3356139" y="0"/>
                  </a:lnTo>
                  <a:lnTo>
                    <a:pt x="3356139" y="1798369"/>
                  </a:lnTo>
                  <a:lnTo>
                    <a:pt x="0" y="1798369"/>
                  </a:lnTo>
                  <a:close/>
                </a:path>
              </a:pathLst>
            </a:custGeom>
            <a:solidFill>
              <a:srgbClr val="F79646">
                <a:alpha val="28627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698922" y="5468689"/>
            <a:ext cx="2652418" cy="632869"/>
            <a:chOff x="0" y="0"/>
            <a:chExt cx="3356139" cy="80077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56139" cy="800777"/>
            </a:xfrm>
            <a:custGeom>
              <a:avLst/>
              <a:gdLst/>
              <a:ahLst/>
              <a:cxnLst/>
              <a:rect l="l" t="t" r="r" b="b"/>
              <a:pathLst>
                <a:path w="3356139" h="800777">
                  <a:moveTo>
                    <a:pt x="0" y="0"/>
                  </a:moveTo>
                  <a:lnTo>
                    <a:pt x="3356139" y="0"/>
                  </a:lnTo>
                  <a:lnTo>
                    <a:pt x="3356139" y="800777"/>
                  </a:lnTo>
                  <a:lnTo>
                    <a:pt x="0" y="800777"/>
                  </a:lnTo>
                  <a:close/>
                </a:path>
              </a:pathLst>
            </a:custGeom>
            <a:solidFill>
              <a:srgbClr val="FFC000">
                <a:alpha val="28627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5503186" y="6598480"/>
            <a:ext cx="2116814" cy="596589"/>
            <a:chOff x="0" y="0"/>
            <a:chExt cx="2678433" cy="75487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678433" cy="754871"/>
            </a:xfrm>
            <a:custGeom>
              <a:avLst/>
              <a:gdLst/>
              <a:ahLst/>
              <a:cxnLst/>
              <a:rect l="l" t="t" r="r" b="b"/>
              <a:pathLst>
                <a:path w="2678433" h="754871">
                  <a:moveTo>
                    <a:pt x="0" y="0"/>
                  </a:moveTo>
                  <a:lnTo>
                    <a:pt x="2678433" y="0"/>
                  </a:lnTo>
                  <a:lnTo>
                    <a:pt x="2678433" y="754871"/>
                  </a:lnTo>
                  <a:lnTo>
                    <a:pt x="0" y="754871"/>
                  </a:lnTo>
                  <a:close/>
                </a:path>
              </a:pathLst>
            </a:custGeom>
            <a:solidFill>
              <a:srgbClr val="395ECD">
                <a:alpha val="71765"/>
              </a:srgbClr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5444682" y="6596504"/>
            <a:ext cx="2175318" cy="50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2733" spc="27">
                <a:solidFill>
                  <a:srgbClr val="0F0E14"/>
                </a:solidFill>
                <a:latin typeface="Lato"/>
              </a:rPr>
              <a:t>Arşivleme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Beklentilerimiz...</a:t>
            </a:r>
          </a:p>
        </p:txBody>
      </p:sp>
      <p:sp>
        <p:nvSpPr>
          <p:cNvPr id="7" name="Freeform 7"/>
          <p:cNvSpPr/>
          <p:nvPr/>
        </p:nvSpPr>
        <p:spPr>
          <a:xfrm>
            <a:off x="781480" y="4998980"/>
            <a:ext cx="943678" cy="943715"/>
          </a:xfrm>
          <a:custGeom>
            <a:avLst/>
            <a:gdLst/>
            <a:ahLst/>
            <a:cxnLst/>
            <a:rect l="l" t="t" r="r" b="b"/>
            <a:pathLst>
              <a:path w="943678" h="943715">
                <a:moveTo>
                  <a:pt x="0" y="0"/>
                </a:moveTo>
                <a:lnTo>
                  <a:pt x="943678" y="0"/>
                </a:lnTo>
                <a:lnTo>
                  <a:pt x="943678" y="943715"/>
                </a:lnTo>
                <a:lnTo>
                  <a:pt x="0" y="943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r="-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3591" y="1986521"/>
            <a:ext cx="1766214" cy="1682859"/>
          </a:xfrm>
          <a:custGeom>
            <a:avLst/>
            <a:gdLst/>
            <a:ahLst/>
            <a:cxnLst/>
            <a:rect l="l" t="t" r="r" b="b"/>
            <a:pathLst>
              <a:path w="1766214" h="1682859">
                <a:moveTo>
                  <a:pt x="0" y="0"/>
                </a:moveTo>
                <a:lnTo>
                  <a:pt x="1766214" y="0"/>
                </a:lnTo>
                <a:lnTo>
                  <a:pt x="1766214" y="1682858"/>
                </a:lnTo>
                <a:lnTo>
                  <a:pt x="0" y="1682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75" b="-247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17106" y="2242602"/>
            <a:ext cx="3534999" cy="117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7"/>
              </a:lnSpc>
            </a:pPr>
            <a:r>
              <a:rPr lang="en-US" sz="7623" spc="-317">
                <a:solidFill>
                  <a:srgbClr val="C00000"/>
                </a:solidFill>
                <a:latin typeface="Open Sans Bold"/>
              </a:rPr>
              <a:t>İletişim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57247" y="2695675"/>
            <a:ext cx="4976522" cy="324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 spc="-91">
                <a:solidFill>
                  <a:srgbClr val="000000"/>
                </a:solidFill>
                <a:latin typeface="Open Sans Bold"/>
              </a:rPr>
              <a:t>Muğla AR-GE </a:t>
            </a:r>
          </a:p>
          <a:p>
            <a:pPr algn="l">
              <a:lnSpc>
                <a:spcPts val="2879"/>
              </a:lnSpc>
            </a:pPr>
            <a:r>
              <a:rPr lang="en-US" sz="2399" spc="-93">
                <a:solidFill>
                  <a:srgbClr val="000000"/>
                </a:solidFill>
                <a:latin typeface="Open Sans Bold"/>
              </a:rPr>
              <a:t>Akreditasyon Yürütme Ekibi </a:t>
            </a:r>
          </a:p>
          <a:p>
            <a:pPr algn="l">
              <a:lnSpc>
                <a:spcPts val="2879"/>
              </a:lnSpc>
            </a:pPr>
            <a:endParaRPr lang="en-US" sz="2399" spc="-93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2879"/>
              </a:lnSpc>
            </a:pPr>
            <a:r>
              <a:rPr lang="en-US" sz="2399" spc="-93">
                <a:solidFill>
                  <a:srgbClr val="000000"/>
                </a:solidFill>
                <a:latin typeface="Open Sans"/>
              </a:rPr>
              <a:t>Enver TUFANER </a:t>
            </a:r>
          </a:p>
          <a:p>
            <a:pPr algn="l">
              <a:lnSpc>
                <a:spcPts val="2879"/>
              </a:lnSpc>
            </a:pPr>
            <a:r>
              <a:rPr lang="en-US" sz="2399" spc="-95">
                <a:solidFill>
                  <a:srgbClr val="000000"/>
                </a:solidFill>
                <a:latin typeface="Open Sans"/>
              </a:rPr>
              <a:t>Kamil ARSLAN</a:t>
            </a:r>
          </a:p>
          <a:p>
            <a:pPr algn="l">
              <a:lnSpc>
                <a:spcPts val="2879"/>
              </a:lnSpc>
            </a:pPr>
            <a:r>
              <a:rPr lang="en-US" sz="2399" spc="-95">
                <a:solidFill>
                  <a:srgbClr val="000000"/>
                </a:solidFill>
                <a:latin typeface="Open Sans"/>
              </a:rPr>
              <a:t>Songül KÖŞKER ÇAKMAK</a:t>
            </a:r>
          </a:p>
          <a:p>
            <a:pPr algn="l">
              <a:lnSpc>
                <a:spcPts val="2879"/>
              </a:lnSpc>
            </a:pPr>
            <a:r>
              <a:rPr lang="en-US" sz="2399" spc="-91">
                <a:solidFill>
                  <a:srgbClr val="000000"/>
                </a:solidFill>
                <a:latin typeface="Open Sans"/>
              </a:rPr>
              <a:t>Salih MACİT</a:t>
            </a:r>
          </a:p>
          <a:p>
            <a:pPr algn="l">
              <a:lnSpc>
                <a:spcPts val="2879"/>
              </a:lnSpc>
            </a:pPr>
            <a:r>
              <a:rPr lang="en-US" sz="2399" spc="-93">
                <a:solidFill>
                  <a:srgbClr val="000000"/>
                </a:solidFill>
                <a:latin typeface="Open Sans"/>
              </a:rPr>
              <a:t>Şule ARMUTCUOĞLU</a:t>
            </a:r>
          </a:p>
          <a:p>
            <a:pPr algn="l">
              <a:lnSpc>
                <a:spcPts val="2879"/>
              </a:lnSpc>
            </a:pPr>
            <a:r>
              <a:rPr lang="en-US" sz="2399" spc="-95">
                <a:solidFill>
                  <a:srgbClr val="000000"/>
                </a:solidFill>
                <a:latin typeface="Open Sans"/>
              </a:rPr>
              <a:t>Yasemin YARBAŞI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1480" y="7812151"/>
            <a:ext cx="14629627" cy="76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541" spc="58">
                <a:solidFill>
                  <a:srgbClr val="C00000"/>
                </a:solidFill>
                <a:latin typeface="Montserrat Bold"/>
              </a:rPr>
              <a:t>Daha fazla bilgi için…  </a:t>
            </a:r>
            <a:r>
              <a:rPr lang="en-US" sz="2541" u="sng" spc="58">
                <a:solidFill>
                  <a:srgbClr val="2F5496"/>
                </a:solidFill>
                <a:latin typeface="Montserrat Bold"/>
              </a:rPr>
              <a:t>http://muglaarge.meb.gov.tr/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23557" y="5008505"/>
            <a:ext cx="5703936" cy="10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u="sng" spc="21">
                <a:solidFill>
                  <a:srgbClr val="FF0000"/>
                </a:solidFill>
                <a:latin typeface="Antonio"/>
                <a:hlinkClick r:id="rId4" tooltip="mailto:schakreditasyon48@gmail.com"/>
              </a:rPr>
              <a:t>schakreditasyon48@gmail.com</a:t>
            </a:r>
          </a:p>
          <a:p>
            <a:pPr algn="l">
              <a:lnSpc>
                <a:spcPts val="2879"/>
              </a:lnSpc>
            </a:pPr>
            <a:endParaRPr lang="en-US" sz="2400" u="sng" spc="21">
              <a:solidFill>
                <a:srgbClr val="FF0000"/>
              </a:solidFill>
              <a:latin typeface="Antonio"/>
              <a:hlinkClick r:id="rId4" tooltip="mailto:schakreditasyon48@gmail.com"/>
            </a:endParaRPr>
          </a:p>
          <a:p>
            <a:pPr algn="l">
              <a:lnSpc>
                <a:spcPts val="2879"/>
              </a:lnSpc>
            </a:pPr>
            <a:r>
              <a:rPr lang="en-US" sz="2400" u="sng" spc="-75">
                <a:solidFill>
                  <a:srgbClr val="FF0000"/>
                </a:solidFill>
                <a:latin typeface="Antonio"/>
              </a:rPr>
              <a:t>vetakreditasyon48@gmail.com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014775" y="6576937"/>
            <a:ext cx="3941634" cy="1770693"/>
          </a:xfrm>
          <a:custGeom>
            <a:avLst/>
            <a:gdLst/>
            <a:ahLst/>
            <a:cxnLst/>
            <a:rect l="l" t="t" r="r" b="b"/>
            <a:pathLst>
              <a:path w="3941634" h="1770693">
                <a:moveTo>
                  <a:pt x="0" y="0"/>
                </a:moveTo>
                <a:lnTo>
                  <a:pt x="3941634" y="0"/>
                </a:lnTo>
                <a:lnTo>
                  <a:pt x="3941634" y="1770692"/>
                </a:lnTo>
                <a:lnTo>
                  <a:pt x="0" y="1770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5976" b="-3597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7544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610679" y="-1260164"/>
            <a:ext cx="16526634" cy="7452243"/>
          </a:xfrm>
          <a:custGeom>
            <a:avLst/>
            <a:gdLst/>
            <a:ahLst/>
            <a:cxnLst/>
            <a:rect l="l" t="t" r="r" b="b"/>
            <a:pathLst>
              <a:path w="16526634" h="7452243">
                <a:moveTo>
                  <a:pt x="0" y="0"/>
                </a:moveTo>
                <a:lnTo>
                  <a:pt x="16526635" y="0"/>
                </a:lnTo>
                <a:lnTo>
                  <a:pt x="16526635" y="7452243"/>
                </a:lnTo>
                <a:lnTo>
                  <a:pt x="0" y="745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05264" y="7547203"/>
            <a:ext cx="6434736" cy="59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960">
                <a:solidFill>
                  <a:srgbClr val="143345"/>
                </a:solidFill>
                <a:latin typeface="Paytone One"/>
              </a:rPr>
              <a:t>MUĞLA ARGE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192079"/>
            <a:ext cx="15240000" cy="879957"/>
            <a:chOff x="0" y="0"/>
            <a:chExt cx="7351968" cy="4245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51968" cy="424502"/>
            </a:xfrm>
            <a:custGeom>
              <a:avLst/>
              <a:gdLst/>
              <a:ahLst/>
              <a:cxnLst/>
              <a:rect l="l" t="t" r="r" b="b"/>
              <a:pathLst>
                <a:path w="7351968" h="424502">
                  <a:moveTo>
                    <a:pt x="0" y="0"/>
                  </a:moveTo>
                  <a:lnTo>
                    <a:pt x="7351968" y="0"/>
                  </a:lnTo>
                  <a:lnTo>
                    <a:pt x="7351968" y="424502"/>
                  </a:lnTo>
                  <a:lnTo>
                    <a:pt x="0" y="424502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549690" y="6260990"/>
            <a:ext cx="4205896" cy="66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>
                <a:solidFill>
                  <a:srgbClr val="FD926F"/>
                </a:solidFill>
                <a:latin typeface="Lora Bold"/>
              </a:rPr>
              <a:t>Teşekkür ederiz...</a:t>
            </a:r>
          </a:p>
        </p:txBody>
      </p:sp>
      <p:sp>
        <p:nvSpPr>
          <p:cNvPr id="9" name="Freeform 9"/>
          <p:cNvSpPr/>
          <p:nvPr/>
        </p:nvSpPr>
        <p:spPr>
          <a:xfrm>
            <a:off x="266573" y="857250"/>
            <a:ext cx="1636243" cy="1564925"/>
          </a:xfrm>
          <a:custGeom>
            <a:avLst/>
            <a:gdLst/>
            <a:ahLst/>
            <a:cxnLst/>
            <a:rect l="l" t="t" r="r" b="b"/>
            <a:pathLst>
              <a:path w="1636243" h="1564925">
                <a:moveTo>
                  <a:pt x="0" y="0"/>
                </a:moveTo>
                <a:lnTo>
                  <a:pt x="1636243" y="0"/>
                </a:lnTo>
                <a:lnTo>
                  <a:pt x="1636243" y="1564925"/>
                </a:lnTo>
                <a:lnTo>
                  <a:pt x="0" y="1564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5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0"/>
            <a:ext cx="12106640" cy="6192079"/>
          </a:xfrm>
          <a:custGeom>
            <a:avLst/>
            <a:gdLst/>
            <a:ahLst/>
            <a:cxnLst/>
            <a:rect l="l" t="t" r="r" b="b"/>
            <a:pathLst>
              <a:path w="12106640" h="6192079">
                <a:moveTo>
                  <a:pt x="0" y="0"/>
                </a:moveTo>
                <a:lnTo>
                  <a:pt x="12106640" y="0"/>
                </a:lnTo>
                <a:lnTo>
                  <a:pt x="12106640" y="6192079"/>
                </a:lnTo>
                <a:lnTo>
                  <a:pt x="0" y="6192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</a:blip>
            <a:stretch>
              <a:fillRect b="-90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17611"/>
            <a:ext cx="16192587" cy="687636"/>
            <a:chOff x="0" y="0"/>
            <a:chExt cx="6572991" cy="2791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72991" cy="279129"/>
            </a:xfrm>
            <a:custGeom>
              <a:avLst/>
              <a:gdLst/>
              <a:ahLst/>
              <a:cxnLst/>
              <a:rect l="l" t="t" r="r" b="b"/>
              <a:pathLst>
                <a:path w="6572991" h="279129">
                  <a:moveTo>
                    <a:pt x="0" y="0"/>
                  </a:moveTo>
                  <a:lnTo>
                    <a:pt x="6572991" y="0"/>
                  </a:lnTo>
                  <a:lnTo>
                    <a:pt x="6572991" y="279129"/>
                  </a:lnTo>
                  <a:lnTo>
                    <a:pt x="0" y="27912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2846072" y="-181149"/>
            <a:ext cx="2066861" cy="2073476"/>
          </a:xfrm>
          <a:custGeom>
            <a:avLst/>
            <a:gdLst/>
            <a:ahLst/>
            <a:cxnLst/>
            <a:rect l="l" t="t" r="r" b="b"/>
            <a:pathLst>
              <a:path w="2066861" h="2073476">
                <a:moveTo>
                  <a:pt x="0" y="0"/>
                </a:moveTo>
                <a:lnTo>
                  <a:pt x="2066861" y="0"/>
                </a:lnTo>
                <a:lnTo>
                  <a:pt x="2066861" y="2073477"/>
                </a:lnTo>
                <a:lnTo>
                  <a:pt x="0" y="207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662" r="-46025" b="-4515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0172" y="141032"/>
            <a:ext cx="1636243" cy="1564925"/>
          </a:xfrm>
          <a:custGeom>
            <a:avLst/>
            <a:gdLst/>
            <a:ahLst/>
            <a:cxnLst/>
            <a:rect l="l" t="t" r="r" b="b"/>
            <a:pathLst>
              <a:path w="1636243" h="1564925">
                <a:moveTo>
                  <a:pt x="0" y="0"/>
                </a:moveTo>
                <a:lnTo>
                  <a:pt x="1636243" y="0"/>
                </a:lnTo>
                <a:lnTo>
                  <a:pt x="1636243" y="1564925"/>
                </a:lnTo>
                <a:lnTo>
                  <a:pt x="0" y="1564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5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00354" y="1989842"/>
            <a:ext cx="763444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  <a:spcBef>
                <a:spcPct val="0"/>
              </a:spcBef>
            </a:pPr>
            <a:r>
              <a:rPr lang="en-US" sz="2990" dirty="0">
                <a:solidFill>
                  <a:srgbClr val="FD926F"/>
                </a:solidFill>
                <a:latin typeface="Lora Bold"/>
              </a:rPr>
              <a:t>ERASMUS </a:t>
            </a:r>
            <a:r>
              <a:rPr lang="en-US" sz="2990" dirty="0" smtClean="0">
                <a:solidFill>
                  <a:srgbClr val="FD926F"/>
                </a:solidFill>
                <a:latin typeface="Lora Bold"/>
              </a:rPr>
              <a:t>AKRED</a:t>
            </a:r>
            <a:r>
              <a:rPr lang="tr-TR" sz="2990" dirty="0" smtClean="0">
                <a:solidFill>
                  <a:srgbClr val="FD926F"/>
                </a:solidFill>
                <a:latin typeface="Lora Bold"/>
              </a:rPr>
              <a:t>İ</a:t>
            </a:r>
            <a:r>
              <a:rPr lang="en-US" sz="2990" dirty="0" smtClean="0">
                <a:solidFill>
                  <a:srgbClr val="FD926F"/>
                </a:solidFill>
                <a:latin typeface="Lora Bold"/>
              </a:rPr>
              <a:t>TASYONU </a:t>
            </a:r>
            <a:r>
              <a:rPr lang="en-US" sz="2990" dirty="0">
                <a:solidFill>
                  <a:srgbClr val="FD926F"/>
                </a:solidFill>
                <a:latin typeface="Lora Bold"/>
              </a:rPr>
              <a:t>NEDIR?</a:t>
            </a:r>
          </a:p>
        </p:txBody>
      </p:sp>
      <p:sp>
        <p:nvSpPr>
          <p:cNvPr id="9" name="Freeform 9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90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683392" y="174369"/>
            <a:ext cx="9873216" cy="1362441"/>
            <a:chOff x="0" y="0"/>
            <a:chExt cx="13164288" cy="18165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4174"/>
              <a:ext cx="13164288" cy="114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12"/>
                </a:lnSpc>
              </a:pPr>
              <a:r>
                <a:rPr lang="en-US" sz="5676">
                  <a:solidFill>
                    <a:srgbClr val="143345"/>
                  </a:solidFill>
                  <a:latin typeface="Paytone One"/>
                </a:rPr>
                <a:t>BİLGİLENDİRME SUNUMU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5337"/>
              <a:ext cx="13164288" cy="761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1"/>
                </a:lnSpc>
              </a:pPr>
              <a:r>
                <a:rPr lang="en-US" sz="3472">
                  <a:solidFill>
                    <a:srgbClr val="143345"/>
                  </a:solidFill>
                  <a:latin typeface="Lora"/>
                </a:rPr>
                <a:t>Muğla İl Milli Eğitim Müdürlüğü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22577" y="5755816"/>
            <a:ext cx="3157753" cy="2299063"/>
            <a:chOff x="0" y="0"/>
            <a:chExt cx="4468564" cy="32534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8622" cy="3253359"/>
            </a:xfrm>
            <a:custGeom>
              <a:avLst/>
              <a:gdLst/>
              <a:ahLst/>
              <a:cxnLst/>
              <a:rect l="l" t="t" r="r" b="b"/>
              <a:pathLst>
                <a:path w="4468622" h="3253359">
                  <a:moveTo>
                    <a:pt x="4468622" y="0"/>
                  </a:moveTo>
                  <a:lnTo>
                    <a:pt x="0" y="0"/>
                  </a:lnTo>
                  <a:lnTo>
                    <a:pt x="0" y="2501011"/>
                  </a:lnTo>
                  <a:lnTo>
                    <a:pt x="797306" y="2501011"/>
                  </a:lnTo>
                  <a:lnTo>
                    <a:pt x="797306" y="3253359"/>
                  </a:lnTo>
                  <a:lnTo>
                    <a:pt x="2346833" y="2501011"/>
                  </a:lnTo>
                  <a:lnTo>
                    <a:pt x="4468622" y="2501011"/>
                  </a:lnTo>
                  <a:lnTo>
                    <a:pt x="4468622" y="0"/>
                  </a:lnTo>
                  <a:close/>
                </a:path>
              </a:pathLst>
            </a:custGeom>
            <a:solidFill>
              <a:srgbClr val="E4FDC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206370" y="5892639"/>
            <a:ext cx="2812035" cy="141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637" spc="-102">
                <a:solidFill>
                  <a:srgbClr val="012B62"/>
                </a:solidFill>
                <a:latin typeface="Open Sans Bold"/>
              </a:rPr>
              <a:t>YETİŞKİN EĞİTİMİ</a:t>
            </a:r>
          </a:p>
          <a:p>
            <a:pPr algn="ctr">
              <a:lnSpc>
                <a:spcPts val="2712"/>
              </a:lnSpc>
            </a:pPr>
            <a:r>
              <a:rPr lang="en-US" sz="2261" spc="-87">
                <a:solidFill>
                  <a:srgbClr val="012B62"/>
                </a:solidFill>
                <a:latin typeface="Open Sans"/>
              </a:rPr>
              <a:t>Örgün, yaygın ve sargın</a:t>
            </a:r>
          </a:p>
          <a:p>
            <a:pPr algn="ctr">
              <a:lnSpc>
                <a:spcPts val="2712"/>
              </a:lnSpc>
            </a:pPr>
            <a:r>
              <a:rPr lang="en-US" sz="2261" spc="-89">
                <a:solidFill>
                  <a:srgbClr val="012B62"/>
                </a:solidFill>
                <a:latin typeface="Open Sans"/>
              </a:rPr>
              <a:t>eğitim dahildir</a:t>
            </a:r>
            <a:r>
              <a:rPr lang="en-US" sz="2261" spc="-89">
                <a:solidFill>
                  <a:srgbClr val="012B62"/>
                </a:solidFill>
                <a:latin typeface="Open Sa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5898" y="2938622"/>
            <a:ext cx="12986551" cy="91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944" spc="-116">
                <a:solidFill>
                  <a:srgbClr val="000000"/>
                </a:solidFill>
                <a:latin typeface="Open Sans"/>
              </a:rPr>
              <a:t>Erasmus akreditasyonu, yurtdışı hareketlilik faaliyetlerine erişmenin yeni bir yoludur.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236" y="3957508"/>
            <a:ext cx="15240000" cy="91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8"/>
              </a:lnSpc>
            </a:pPr>
            <a:endParaRPr/>
          </a:p>
          <a:p>
            <a:pPr algn="ctr">
              <a:lnSpc>
                <a:spcPts val="3618"/>
              </a:lnSpc>
            </a:pPr>
            <a:r>
              <a:rPr lang="en-US" sz="3015" spc="-119">
                <a:solidFill>
                  <a:srgbClr val="000000"/>
                </a:solidFill>
                <a:latin typeface="Open Sans"/>
              </a:rPr>
              <a:t>Milli Eğitim Bakanlığına bağlı okul ve kurumlarımızı doğrudan ilgilendiren faaliyetler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866130" y="5365328"/>
            <a:ext cx="3507740" cy="3207172"/>
            <a:chOff x="0" y="0"/>
            <a:chExt cx="4963833" cy="45384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63795" cy="4538468"/>
            </a:xfrm>
            <a:custGeom>
              <a:avLst/>
              <a:gdLst/>
              <a:ahLst/>
              <a:cxnLst/>
              <a:rect l="l" t="t" r="r" b="b"/>
              <a:pathLst>
                <a:path w="4963795" h="4538468">
                  <a:moveTo>
                    <a:pt x="4963795" y="0"/>
                  </a:moveTo>
                  <a:lnTo>
                    <a:pt x="0" y="0"/>
                  </a:lnTo>
                  <a:lnTo>
                    <a:pt x="0" y="3615700"/>
                  </a:lnTo>
                  <a:lnTo>
                    <a:pt x="797306" y="3615700"/>
                  </a:lnTo>
                  <a:lnTo>
                    <a:pt x="797306" y="4538468"/>
                  </a:lnTo>
                  <a:lnTo>
                    <a:pt x="2346833" y="3615700"/>
                  </a:lnTo>
                  <a:lnTo>
                    <a:pt x="4963795" y="3615700"/>
                  </a:lnTo>
                  <a:lnTo>
                    <a:pt x="4963795" y="0"/>
                  </a:lnTo>
                  <a:close/>
                </a:path>
              </a:pathLst>
            </a:custGeom>
            <a:solidFill>
              <a:srgbClr val="E4FDC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894048" y="5492289"/>
            <a:ext cx="3277155" cy="181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637" spc="-102">
                <a:solidFill>
                  <a:srgbClr val="012B62"/>
                </a:solidFill>
                <a:latin typeface="Open Sans Bold"/>
              </a:rPr>
              <a:t>MESLEKİ EĞİTİM</a:t>
            </a:r>
          </a:p>
          <a:p>
            <a:pPr algn="ctr">
              <a:lnSpc>
                <a:spcPts val="2712"/>
              </a:lnSpc>
            </a:pPr>
            <a:r>
              <a:rPr lang="en-US" sz="2261" spc="-87">
                <a:solidFill>
                  <a:srgbClr val="012B62"/>
                </a:solidFill>
                <a:latin typeface="Open Sans"/>
              </a:rPr>
              <a:t>Baslangıç ve devam eden</a:t>
            </a:r>
          </a:p>
          <a:p>
            <a:pPr algn="ctr">
              <a:lnSpc>
                <a:spcPts val="2712"/>
              </a:lnSpc>
            </a:pPr>
            <a:r>
              <a:rPr lang="en-US" sz="2261" spc="-87">
                <a:solidFill>
                  <a:srgbClr val="012B62"/>
                </a:solidFill>
                <a:latin typeface="Open Sans"/>
              </a:rPr>
              <a:t>mesleki eğitim ve öğretim ile</a:t>
            </a:r>
          </a:p>
          <a:p>
            <a:pPr algn="ctr">
              <a:lnSpc>
                <a:spcPts val="2712"/>
              </a:lnSpc>
            </a:pPr>
            <a:r>
              <a:rPr lang="en-US" sz="2261" spc="-87">
                <a:solidFill>
                  <a:srgbClr val="012B62"/>
                </a:solidFill>
                <a:latin typeface="Open Sans"/>
              </a:rPr>
              <a:t> iş temelli öğrenmenin tüm</a:t>
            </a:r>
          </a:p>
          <a:p>
            <a:pPr algn="ctr">
              <a:lnSpc>
                <a:spcPts val="2712"/>
              </a:lnSpc>
            </a:pPr>
            <a:r>
              <a:rPr lang="en-US" sz="2261" spc="-89">
                <a:solidFill>
                  <a:srgbClr val="012B62"/>
                </a:solidFill>
                <a:latin typeface="Open Sans"/>
              </a:rPr>
              <a:t>formları dahildir.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884920" y="5487616"/>
            <a:ext cx="3644773" cy="2456728"/>
            <a:chOff x="0" y="0"/>
            <a:chExt cx="5157750" cy="34765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157766" cy="3476452"/>
            </a:xfrm>
            <a:custGeom>
              <a:avLst/>
              <a:gdLst/>
              <a:ahLst/>
              <a:cxnLst/>
              <a:rect l="l" t="t" r="r" b="b"/>
              <a:pathLst>
                <a:path w="5157766" h="3476452">
                  <a:moveTo>
                    <a:pt x="5157766" y="0"/>
                  </a:moveTo>
                  <a:lnTo>
                    <a:pt x="0" y="0"/>
                  </a:lnTo>
                  <a:lnTo>
                    <a:pt x="0" y="2718162"/>
                  </a:lnTo>
                  <a:lnTo>
                    <a:pt x="878403" y="2718162"/>
                  </a:lnTo>
                  <a:lnTo>
                    <a:pt x="878403" y="3476452"/>
                  </a:lnTo>
                  <a:lnTo>
                    <a:pt x="2585811" y="2718162"/>
                  </a:lnTo>
                  <a:lnTo>
                    <a:pt x="5157766" y="2718162"/>
                  </a:lnTo>
                  <a:lnTo>
                    <a:pt x="5157766" y="0"/>
                  </a:lnTo>
                  <a:close/>
                </a:path>
              </a:pathLst>
            </a:custGeom>
            <a:solidFill>
              <a:srgbClr val="E4FDC2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0221595" y="5522006"/>
            <a:ext cx="3167782" cy="175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2637" spc="-102">
                <a:solidFill>
                  <a:srgbClr val="012B62"/>
                </a:solidFill>
                <a:latin typeface="Open Sans Bold"/>
              </a:rPr>
              <a:t>OKUL EĞİTİMİ</a:t>
            </a:r>
          </a:p>
          <a:p>
            <a:pPr algn="ctr">
              <a:lnSpc>
                <a:spcPts val="2712"/>
              </a:lnSpc>
            </a:pPr>
            <a:r>
              <a:rPr lang="en-US" sz="2261" spc="-87">
                <a:solidFill>
                  <a:srgbClr val="012B62"/>
                </a:solidFill>
                <a:latin typeface="Open Sans"/>
              </a:rPr>
              <a:t>Erken çocukluk eğitimi ve bakımı, okul öncesi, ilkögretim</a:t>
            </a:r>
          </a:p>
          <a:p>
            <a:pPr algn="ctr">
              <a:lnSpc>
                <a:spcPts val="2712"/>
              </a:lnSpc>
            </a:pPr>
            <a:r>
              <a:rPr lang="en-US" sz="2261" spc="-89">
                <a:solidFill>
                  <a:srgbClr val="012B62"/>
                </a:solidFill>
                <a:latin typeface="Open Sans"/>
              </a:rPr>
              <a:t>ve ortaögretim dahildir.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591" y="2169316"/>
            <a:ext cx="14366327" cy="554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239" lvl="1" indent="-365620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Okul eğitiminde öğretme ve öğrenme kalitesinin artırılması,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Öğretmenlerin, okul idarecilerinin ve diğer okul personelinin mesleki gelişiminin desteklenmesi,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Yeni teknoloji ve yenilikçi yöntemlerin eğitimde kullanımının teşvik edilmesi,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Dil öğrenimi ve dil çeşitliliğinin geliştirilmesi,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İyi uygulamaların paylaşılması ve aktarılmasının desteklenmesi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Okulların sınır ötesi değişim ve işbirliğine girme kapasitelerini artırılması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Öğrenme hareketliliğinin herhangi bir öğrenci için gerçekçi bir olasılık haline getirilmesi,</a:t>
            </a:r>
          </a:p>
          <a:p>
            <a:pPr marL="731239" lvl="1" indent="-365620" algn="just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Avrupa Eğitim Alanının oluşturulmasına katkıda bulunmaktır.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83591" y="657463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Okul Eğitimi Özel Hedefleri: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591" y="2132607"/>
            <a:ext cx="14366327" cy="506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239" lvl="1" indent="-365619">
              <a:lnSpc>
                <a:spcPts val="4436"/>
              </a:lnSpc>
              <a:buFont typeface="Arial"/>
              <a:buChar char="•"/>
            </a:pPr>
            <a:r>
              <a:rPr lang="en-US" sz="3386" spc="-132">
                <a:solidFill>
                  <a:srgbClr val="012B62"/>
                </a:solidFill>
                <a:latin typeface="Arimo"/>
              </a:rPr>
              <a:t>Mevcut ve gelecekteki işgücü piyasasında ihtiyaç duyulan işe özgü becerilerin geliştirilmesini desteklemek,</a:t>
            </a:r>
          </a:p>
          <a:p>
            <a:pPr marL="731239" lvl="1" indent="-365619">
              <a:lnSpc>
                <a:spcPts val="4436"/>
              </a:lnSpc>
              <a:buFont typeface="Arial"/>
              <a:buChar char="•"/>
            </a:pPr>
            <a:r>
              <a:rPr lang="en-US" sz="3386" spc="-132">
                <a:solidFill>
                  <a:srgbClr val="012B62"/>
                </a:solidFill>
                <a:latin typeface="Arimo"/>
              </a:rPr>
              <a:t>İyi uygulamaları paylaşıp yeni ve yenilikçi pedagojik yöntem ve teknolojilerin kullanımını teşvik etmek</a:t>
            </a:r>
          </a:p>
          <a:p>
            <a:pPr marL="731239" lvl="1" indent="-365619">
              <a:lnSpc>
                <a:spcPts val="4436"/>
              </a:lnSpc>
              <a:buFont typeface="Arial"/>
              <a:buChar char="•"/>
            </a:pPr>
            <a:r>
              <a:rPr lang="en-US" sz="3386" spc="-132">
                <a:solidFill>
                  <a:srgbClr val="012B62"/>
                </a:solidFill>
                <a:latin typeface="Arimo"/>
              </a:rPr>
              <a:t>Mesleki Eğitim Alanında görevli öğretmenlerin, eğitmenlerin, mentörlerin ve diğer personelin mesleki gelişimini desteklemek,</a:t>
            </a:r>
          </a:p>
          <a:p>
            <a:pPr marL="731239" lvl="1" indent="-365619">
              <a:lnSpc>
                <a:spcPts val="4436"/>
              </a:lnSpc>
              <a:buFont typeface="Arial"/>
              <a:buChar char="•"/>
            </a:pPr>
            <a:r>
              <a:rPr lang="en-US" sz="3386" spc="-132">
                <a:solidFill>
                  <a:srgbClr val="012B62"/>
                </a:solidFill>
                <a:latin typeface="Arimo"/>
              </a:rPr>
              <a:t>Mesleki Eğitim sağlayıcılarının kaliteli ortaklıklar kurma yeteneklerini iyileştirmek,</a:t>
            </a:r>
          </a:p>
          <a:p>
            <a:pPr marL="731239" lvl="1" indent="-365619" algn="l">
              <a:lnSpc>
                <a:spcPts val="4437"/>
              </a:lnSpc>
              <a:buFont typeface="Arial"/>
              <a:buChar char="•"/>
            </a:pPr>
            <a:r>
              <a:rPr lang="en-US" sz="3386" spc="-134">
                <a:solidFill>
                  <a:srgbClr val="012B62"/>
                </a:solidFill>
                <a:latin typeface="Arimo"/>
              </a:rPr>
              <a:t>Avrupa Eğitim Alanının oluşturulmasına katkıda bulunmaktır.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83591" y="657463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Mesleki Eğitim Özel Hedefleri: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14581" y="2409888"/>
            <a:ext cx="12971430" cy="506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8"/>
              </a:lnSpc>
            </a:pPr>
            <a:r>
              <a:rPr lang="en-US" sz="3815" spc="-148">
                <a:solidFill>
                  <a:srgbClr val="012B62"/>
                </a:solidFill>
                <a:latin typeface="Arimo"/>
              </a:rPr>
              <a:t>2021-2027 yılları arasında faaliyet gösterecek olan Erasmus akreditasyon programında</a:t>
            </a:r>
          </a:p>
          <a:p>
            <a:pPr>
              <a:lnSpc>
                <a:spcPts val="4998"/>
              </a:lnSpc>
            </a:pPr>
            <a:endParaRPr lang="en-US" sz="3815" spc="-148">
              <a:solidFill>
                <a:srgbClr val="012B62"/>
              </a:solidFill>
              <a:latin typeface="Arimo"/>
            </a:endParaRPr>
          </a:p>
          <a:p>
            <a:pPr marL="823822" lvl="1" indent="-411911">
              <a:lnSpc>
                <a:spcPts val="4998"/>
              </a:lnSpc>
              <a:buFont typeface="Arial"/>
              <a:buChar char="•"/>
            </a:pPr>
            <a:r>
              <a:rPr lang="en-US" sz="3815" spc="-148">
                <a:solidFill>
                  <a:srgbClr val="012B62"/>
                </a:solidFill>
                <a:latin typeface="Arimo"/>
              </a:rPr>
              <a:t>15 Mart 2021 Okul Eğitimi Akreditasyonu</a:t>
            </a:r>
          </a:p>
          <a:p>
            <a:pPr marL="823822" lvl="1" indent="-411911">
              <a:lnSpc>
                <a:spcPts val="4998"/>
              </a:lnSpc>
              <a:buFont typeface="Arial"/>
              <a:buChar char="•"/>
            </a:pPr>
            <a:r>
              <a:rPr lang="en-US" sz="3815" spc="-148">
                <a:solidFill>
                  <a:srgbClr val="012B62"/>
                </a:solidFill>
                <a:latin typeface="Arimo"/>
              </a:rPr>
              <a:t>9 Şubat 2022 Mesleki Eğitim Akreditasyonu</a:t>
            </a:r>
          </a:p>
          <a:p>
            <a:pPr>
              <a:lnSpc>
                <a:spcPts val="4998"/>
              </a:lnSpc>
            </a:pPr>
            <a:endParaRPr lang="en-US" sz="3815" spc="-148">
              <a:solidFill>
                <a:srgbClr val="012B62"/>
              </a:solidFill>
              <a:latin typeface="Arimo"/>
            </a:endParaRPr>
          </a:p>
          <a:p>
            <a:pPr>
              <a:lnSpc>
                <a:spcPts val="4998"/>
              </a:lnSpc>
            </a:pPr>
            <a:endParaRPr lang="en-US" sz="3815" spc="-148">
              <a:solidFill>
                <a:srgbClr val="012B62"/>
              </a:solidFill>
              <a:latin typeface="Arimo"/>
            </a:endParaRPr>
          </a:p>
          <a:p>
            <a:pPr algn="l">
              <a:lnSpc>
                <a:spcPts val="4999"/>
              </a:lnSpc>
            </a:pPr>
            <a:r>
              <a:rPr lang="en-US" sz="3815" spc="-151">
                <a:solidFill>
                  <a:srgbClr val="012B62"/>
                </a:solidFill>
                <a:latin typeface="Arimo"/>
              </a:rPr>
              <a:t>Yetişkin Eğitimi - başvuru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83591" y="657463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Muğla MEM Akreditasyonları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0" y="0"/>
          <a:ext cx="8492974" cy="7852774"/>
        </p:xfrm>
        <a:graphic>
          <a:graphicData uri="http://schemas.openxmlformats.org/drawingml/2006/table">
            <a:tbl>
              <a:tblPr/>
              <a:tblGrid>
                <a:gridCol w="681740"/>
                <a:gridCol w="1130279"/>
                <a:gridCol w="6680955"/>
              </a:tblGrid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Bodrum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GÜMÜŞLÜK KEMAL DURMAZ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Bodrum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UMURCA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3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Dalaman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ŞEREFLER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4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Dalaman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ATATÜRK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5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Datça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ŞEHİT ERSOY YORULMAZ ANADOLU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6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KARAÇULHA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7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ÇİFTLİK ALİ RIZA KÖSE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8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ESENKÖY ŞEHİT CENGİZ TOPÇU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9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GAZİ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10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FETHİYE ANADOLU İMAM HATİP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11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Fethiye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ŞEHİT SÜMER DENİZ KIZ ANADOLU İMAM HATİP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12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Kavaklıdere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ATATÜRK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13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Köyceğiz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BEYOBASI ANAOKULU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14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Köyceğiz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KÖYCEĞİZ ANADOLU İMAM HATİP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15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Marmaris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HALICI AHMET URKAY ANADOLU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16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Menteşe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ŞEHBAL BAYDUR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17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Menteşe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ÖZEL MUĞLA BAHÇEŞEHİR ANADOLU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18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Menteşe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ÖLÇME VE DEĞERLENDİRME MERKEZİ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06010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19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Menteşe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MUĞLA GÜZEL SANATLAR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20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Milas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ÇİFTLİK DEMİRCAN KOÇ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21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Milas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PINARARASI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22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Milas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MİLAS MERKEZ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23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Milas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MİLAS MEHMET AKİF ERSOY ÇOK PROGRAMLI ANADOLU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24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Ortaca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ORTACA ANADOLU LİSESİ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25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Ortaca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ŞEHİT ER GÜRSEL ÇELİK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26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Seydikemer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EŞEN ŞEHİT ER ADNAN ERGEN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27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Seydikemer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KINCILAR AKBÜK MAHALLESİ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28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Ula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KIZILYAKA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29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Ula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ATATÜRK İLKOKULU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30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Ula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AKYAKA CAHİT BELKIS GÜNEYMAN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31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Yatağan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KAFACA KAPLANCIK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453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32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Yatağan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YATAĞAN İMAM HATİP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34371">
                <a:tc>
                  <a:txBody>
                    <a:bodyPr/>
                    <a:lstStyle/>
                    <a:p>
                      <a:pPr algn="ctr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 Bold"/>
                        </a:rPr>
                        <a:t>33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Yatağan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5"/>
                        </a:lnSpc>
                        <a:defRPr/>
                      </a:pPr>
                      <a:r>
                        <a:rPr lang="en-US" sz="1512">
                          <a:solidFill>
                            <a:srgbClr val="000000"/>
                          </a:solidFill>
                          <a:latin typeface="Times New Roman"/>
                        </a:rPr>
                        <a:t>23 NİSAN ULUSAL EGEMENLİK ORTAOKULU</a:t>
                      </a:r>
                      <a:endParaRPr lang="en-US" sz="1100"/>
                    </a:p>
                  </a:txBody>
                  <a:tcPr marL="4487" marR="4487" marT="4487" marB="4487" anchor="ctr">
                    <a:lnL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0309412" y="-193445"/>
            <a:ext cx="4930588" cy="408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sz="4705">
                <a:solidFill>
                  <a:srgbClr val="000000"/>
                </a:solidFill>
                <a:latin typeface="Arimo Bold"/>
              </a:rPr>
              <a:t>Okul Eğitimi Akreditasyonu</a:t>
            </a:r>
          </a:p>
          <a:p>
            <a:pPr algn="ctr">
              <a:lnSpc>
                <a:spcPts val="9595"/>
              </a:lnSpc>
            </a:pPr>
            <a:r>
              <a:rPr lang="en-US" sz="4705">
                <a:solidFill>
                  <a:srgbClr val="000000"/>
                </a:solidFill>
                <a:latin typeface="Arimo Bold"/>
              </a:rPr>
              <a:t>III. GRUP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1513" y="4234151"/>
            <a:ext cx="2753445" cy="271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13 İlçe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1 Anaokulu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10 İlkokul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12 Ortaokul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9 Lise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1 ÖDM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309412" y="-193445"/>
            <a:ext cx="4930588" cy="354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sz="4705">
                <a:solidFill>
                  <a:srgbClr val="000000"/>
                </a:solidFill>
                <a:latin typeface="Arimo Bold"/>
              </a:rPr>
              <a:t>Mesleki Eğitim Akreditasyonu</a:t>
            </a:r>
          </a:p>
          <a:p>
            <a:pPr algn="ctr">
              <a:lnSpc>
                <a:spcPts val="9595"/>
              </a:lnSpc>
            </a:pPr>
            <a:r>
              <a:rPr lang="en-US" sz="4705">
                <a:solidFill>
                  <a:srgbClr val="000000"/>
                </a:solidFill>
                <a:latin typeface="Arimo Bold"/>
              </a:rPr>
              <a:t>II. GRUP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01513" y="4380265"/>
            <a:ext cx="4170518" cy="171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8 İlçe</a:t>
            </a:r>
          </a:p>
          <a:p>
            <a:pPr algn="l">
              <a:lnSpc>
                <a:spcPts val="3432"/>
              </a:lnSpc>
            </a:pPr>
            <a:r>
              <a:rPr lang="en-US" sz="2367" spc="-89">
                <a:solidFill>
                  <a:srgbClr val="012B62"/>
                </a:solidFill>
                <a:latin typeface="Arimo"/>
              </a:rPr>
              <a:t>14 Mesleki ve Teknik Anadolu Lisesi</a:t>
            </a:r>
          </a:p>
          <a:p>
            <a:pPr algn="l">
              <a:lnSpc>
                <a:spcPts val="3432"/>
              </a:lnSpc>
            </a:pPr>
            <a:r>
              <a:rPr lang="en-US" sz="2367" spc="-91">
                <a:solidFill>
                  <a:srgbClr val="012B62"/>
                </a:solidFill>
                <a:latin typeface="Arimo"/>
              </a:rPr>
              <a:t>3 Mesleki Eğitim Merkezi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0" y="146114"/>
          <a:ext cx="10105458" cy="8451845"/>
        </p:xfrm>
        <a:graphic>
          <a:graphicData uri="http://schemas.openxmlformats.org/drawingml/2006/table">
            <a:tbl>
              <a:tblPr/>
              <a:tblGrid>
                <a:gridCol w="941864"/>
                <a:gridCol w="1451644"/>
                <a:gridCol w="7711950"/>
              </a:tblGrid>
              <a:tr h="50558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Bodrum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BODRUM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Bodrum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GÜNDOĞAN FAHRİYE ILICAK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Bodrum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BODRUM TURGUTREİS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4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Dalaman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DALAMAN MESLEKİ EĞİTİM MERKEZİ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5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Fethiye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ŞEHİT YÜZBAŞI ÖZGÜR ÖZEKİN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6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Fethiye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ŞEFİKA PEKİN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7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Fethiye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FETHİYE ESNAF VE SANATKARLAR ODASI MESLEKİ EĞİTİM MERKEZİ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8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Fethiye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MELSA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9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Köyceğiz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YÜKSEKKUM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10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Marmaris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MARMARİS İÇMELER H. NARİN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11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Marmaris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75. YIL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12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Menteşe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ATATÜRK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13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Menteşe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MUĞLA ÖZEL EĞİTİM MESLEK OKULU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14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Menteşe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ŞİFA HATUN MUĞLA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15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Milas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MİLAS GÜREL LÖK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16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Milas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MİLAS MESLEKİ EĞİTİM MERKEZİ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6045"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imes New Roman Bold"/>
                        </a:rPr>
                        <a:t>17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Ortaca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82"/>
                        </a:lnSpc>
                        <a:defRPr/>
                      </a:pPr>
                      <a:r>
                        <a:rPr lang="en-US" sz="1699" spc="15">
                          <a:solidFill>
                            <a:srgbClr val="000000"/>
                          </a:solidFill>
                          <a:latin typeface="TT Rounds Condensed"/>
                        </a:rPr>
                        <a:t>AHMET ATEŞ MESLEKİ VE TEKNİK ANADOLU LİSESİ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6608" y="8572500"/>
            <a:ext cx="7620000" cy="2911292"/>
            <a:chOff x="0" y="0"/>
            <a:chExt cx="3093156" cy="1181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1181769"/>
            </a:xfrm>
            <a:custGeom>
              <a:avLst/>
              <a:gdLst/>
              <a:ahLst/>
              <a:cxnLst/>
              <a:rect l="l" t="t" r="r" b="b"/>
              <a:pathLst>
                <a:path w="3093156" h="1181769">
                  <a:moveTo>
                    <a:pt x="0" y="0"/>
                  </a:moveTo>
                  <a:lnTo>
                    <a:pt x="3093156" y="0"/>
                  </a:lnTo>
                  <a:lnTo>
                    <a:pt x="3093156" y="1181769"/>
                  </a:lnTo>
                  <a:lnTo>
                    <a:pt x="0" y="118176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703718" y="7584944"/>
            <a:ext cx="1405382" cy="718799"/>
          </a:xfrm>
          <a:custGeom>
            <a:avLst/>
            <a:gdLst/>
            <a:ahLst/>
            <a:cxnLst/>
            <a:rect l="l" t="t" r="r" b="b"/>
            <a:pathLst>
              <a:path w="1405382" h="718799">
                <a:moveTo>
                  <a:pt x="0" y="0"/>
                </a:moveTo>
                <a:lnTo>
                  <a:pt x="1405382" y="0"/>
                </a:lnTo>
                <a:lnTo>
                  <a:pt x="1405382" y="718799"/>
                </a:lnTo>
                <a:lnTo>
                  <a:pt x="0" y="71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498135"/>
            <a:ext cx="16192587" cy="1064625"/>
            <a:chOff x="0" y="0"/>
            <a:chExt cx="6572991" cy="4321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3591" y="677978"/>
            <a:ext cx="14672818" cy="7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55">
                <a:solidFill>
                  <a:srgbClr val="FFFFFF"/>
                </a:solidFill>
                <a:latin typeface="Open Sans Bold"/>
              </a:rPr>
              <a:t>Muğla MEM SCH Akreditasyon Hedefleri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4590" y="1863644"/>
            <a:ext cx="14136738" cy="93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 Bold"/>
              </a:rPr>
              <a:t>İLKOKUL HEDEFİ: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Ekonomik ve sosyal olarak dezavantajlı bölgelerde bulunan ve AB eğitim programlarına erişim sağlayamamış ilkokullara yabancı dil gelişim programıyla destek sağlamak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476293" y="2979672"/>
            <a:ext cx="16192587" cy="1064625"/>
            <a:chOff x="0" y="0"/>
            <a:chExt cx="6572991" cy="4321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683392" y="3052032"/>
            <a:ext cx="12193903" cy="99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 Bold"/>
              </a:rPr>
              <a:t>ORTAOKUL HEDEFİ: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Devamsızlık oranı yüksek ve/ya erken okul terki riski yüksek ortaokullarda yabancı dil eğitimindeki yenilikçi uygulamalar yoluyla öğrencilerin okula ve derslere ilgisini artırmak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4590" y="4244322"/>
            <a:ext cx="14136738" cy="62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 Bold"/>
              </a:rPr>
              <a:t>LİSE HEDEFİ: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Akademik başarısı yüksek ancak yabancı dil becerileri düşük lise öğrencilerinin dört dil becerisinin geliştirilmesi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4590" y="7063069"/>
            <a:ext cx="13835582" cy="93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 Bold"/>
              </a:rPr>
              <a:t>ÇEŞİTLİ BRANŞ ÖĞRETMENLERİ 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Yabancı dil öğretmenleri dışındaki öğretmenlerin de yabancı dil becerilerinin geliştirilmesi ve yabancı dilin araç olarak kullanılarak ders içeriklerinin zenginleştirilmesi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83392" y="5544114"/>
            <a:ext cx="11917937" cy="93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 Bold"/>
              </a:rPr>
              <a:t>YABANCI DİLİN DERSLERE DESTEĞİ: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Yabancı dil destekli eğitimin ilkokul, ortaokul ve liseler düzeyinde geliştirilerek ders içi ve dışı aktivitelerin </a:t>
            </a:r>
          </a:p>
          <a:p>
            <a:pPr algn="l">
              <a:lnSpc>
                <a:spcPts val="2490"/>
              </a:lnSpc>
            </a:pPr>
            <a:r>
              <a:rPr lang="en-US" sz="2075" spc="-82">
                <a:solidFill>
                  <a:srgbClr val="000000"/>
                </a:solidFill>
                <a:latin typeface="Open Sans"/>
              </a:rPr>
              <a:t>zenginleştirilmesi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5426648"/>
            <a:ext cx="16192587" cy="1064625"/>
            <a:chOff x="0" y="0"/>
            <a:chExt cx="6572991" cy="4321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72991" cy="432159"/>
            </a:xfrm>
            <a:custGeom>
              <a:avLst/>
              <a:gdLst/>
              <a:ahLst/>
              <a:cxnLst/>
              <a:rect l="l" t="t" r="r" b="b"/>
              <a:pathLst>
                <a:path w="6572991" h="432159">
                  <a:moveTo>
                    <a:pt x="0" y="0"/>
                  </a:moveTo>
                  <a:lnTo>
                    <a:pt x="6572991" y="0"/>
                  </a:lnTo>
                  <a:lnTo>
                    <a:pt x="6572991" y="432159"/>
                  </a:lnTo>
                  <a:lnTo>
                    <a:pt x="0" y="432159"/>
                  </a:lnTo>
                  <a:close/>
                </a:path>
              </a:pathLst>
            </a:custGeom>
            <a:solidFill>
              <a:srgbClr val="143345">
                <a:alpha val="28627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1941</Words>
  <Application>Microsoft Office PowerPoint</Application>
  <PresentationFormat>Özel</PresentationFormat>
  <Paragraphs>445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45" baseType="lpstr">
      <vt:lpstr>Barlow</vt:lpstr>
      <vt:lpstr>Paytone One</vt:lpstr>
      <vt:lpstr>Lora</vt:lpstr>
      <vt:lpstr>Open Sans Bold</vt:lpstr>
      <vt:lpstr>Arimo Bold</vt:lpstr>
      <vt:lpstr>Batangas</vt:lpstr>
      <vt:lpstr>Roboto Bold</vt:lpstr>
      <vt:lpstr>TT Rounds Condensed</vt:lpstr>
      <vt:lpstr>Open Sans</vt:lpstr>
      <vt:lpstr>Open Sans Bold Italics</vt:lpstr>
      <vt:lpstr>Calibri</vt:lpstr>
      <vt:lpstr>Roboto</vt:lpstr>
      <vt:lpstr>Montserrat Bold</vt:lpstr>
      <vt:lpstr>Lora Bold</vt:lpstr>
      <vt:lpstr>Times New Roman Bold</vt:lpstr>
      <vt:lpstr>Barlow Bold</vt:lpstr>
      <vt:lpstr>Lato</vt:lpstr>
      <vt:lpstr>Antonio</vt:lpstr>
      <vt:lpstr>Times New Roman</vt:lpstr>
      <vt:lpstr>Arimo</vt:lpstr>
      <vt:lpstr>Paytone One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AKREDİTASYON BİLGİLENDİRME SUNUSU</dc:title>
  <cp:lastModifiedBy>Microsoft hesabı</cp:lastModifiedBy>
  <cp:revision>3</cp:revision>
  <dcterms:created xsi:type="dcterms:W3CDTF">2006-08-16T00:00:00Z</dcterms:created>
  <dcterms:modified xsi:type="dcterms:W3CDTF">2024-01-09T08:12:06Z</dcterms:modified>
  <dc:identifier>DAF5VQJhdoI</dc:identifier>
</cp:coreProperties>
</file>